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3" r:id="rId8"/>
    <p:sldId id="262" r:id="rId9"/>
    <p:sldId id="264" r:id="rId10"/>
    <p:sldId id="265" r:id="rId11"/>
    <p:sldId id="266" r:id="rId12"/>
    <p:sldId id="269" r:id="rId13"/>
    <p:sldId id="268" r:id="rId14"/>
    <p:sldId id="267" r:id="rId15"/>
    <p:sldId id="273" r:id="rId16"/>
    <p:sldId id="270"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2450" autoAdjust="0"/>
  </p:normalViewPr>
  <p:slideViewPr>
    <p:cSldViewPr snapToGrid="0">
      <p:cViewPr varScale="1">
        <p:scale>
          <a:sx n="94" d="100"/>
          <a:sy n="94" d="100"/>
        </p:scale>
        <p:origin x="10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E2CBF-EBF1-4291-850D-B189B6F3B453}"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55233-C40E-4F67-98B6-0B0E661244E7}" type="slidenum">
              <a:rPr lang="en-US" smtClean="0"/>
              <a:t>‹#›</a:t>
            </a:fld>
            <a:endParaRPr lang="en-US"/>
          </a:p>
        </p:txBody>
      </p:sp>
    </p:spTree>
    <p:extLst>
      <p:ext uri="{BB962C8B-B14F-4D97-AF65-F5344CB8AC3E}">
        <p14:creationId xmlns:p14="http://schemas.microsoft.com/office/powerpoint/2010/main" val="1747749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F55233-C40E-4F67-98B6-0B0E661244E7}" type="slidenum">
              <a:rPr lang="en-US" smtClean="0"/>
              <a:t>6</a:t>
            </a:fld>
            <a:endParaRPr lang="en-US"/>
          </a:p>
        </p:txBody>
      </p:sp>
    </p:spTree>
    <p:extLst>
      <p:ext uri="{BB962C8B-B14F-4D97-AF65-F5344CB8AC3E}">
        <p14:creationId xmlns:p14="http://schemas.microsoft.com/office/powerpoint/2010/main" val="391340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1590-D8CC-45FC-80C9-99A6C65A6D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65E8AF-BD54-4B3A-A68E-274E568BA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7DBD31-6836-4EDA-8BD7-61117AD56673}"/>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5" name="Footer Placeholder 4">
            <a:extLst>
              <a:ext uri="{FF2B5EF4-FFF2-40B4-BE49-F238E27FC236}">
                <a16:creationId xmlns:a16="http://schemas.microsoft.com/office/drawing/2014/main" id="{4DD68FC6-4449-484A-A2B4-8D7C5C50D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918F-F7C8-4542-B5C4-500B68FF4308}"/>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1276232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896A-AA13-4C2D-AFF7-2B3A195C46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73D9B9-C0B9-499D-8348-44803319DC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A3938-D829-439D-8651-5BCCB30B8B7F}"/>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5" name="Footer Placeholder 4">
            <a:extLst>
              <a:ext uri="{FF2B5EF4-FFF2-40B4-BE49-F238E27FC236}">
                <a16:creationId xmlns:a16="http://schemas.microsoft.com/office/drawing/2014/main" id="{6B745B23-1718-485D-93BB-6EB00398F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FFC76-FC4E-48D3-870B-26BDCCB8A59F}"/>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229111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688C61-85B7-41C8-866D-85A3CC94F9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33E4FF-9B2C-48D6-A18E-9F5A32034C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304DC-8423-4D61-85BD-B40BFB6D930F}"/>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5" name="Footer Placeholder 4">
            <a:extLst>
              <a:ext uri="{FF2B5EF4-FFF2-40B4-BE49-F238E27FC236}">
                <a16:creationId xmlns:a16="http://schemas.microsoft.com/office/drawing/2014/main" id="{F4E20EDF-DD21-495E-9403-D26552D5F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CCFA5-929E-4BF0-87D3-028F93C5F54E}"/>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107636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EE51-E5E2-4894-9752-964451749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6B9BD4-609F-41C9-BD23-8798C51AA7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5D480-4E3A-4CEB-B069-89B4CEE8A9AC}"/>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5" name="Footer Placeholder 4">
            <a:extLst>
              <a:ext uri="{FF2B5EF4-FFF2-40B4-BE49-F238E27FC236}">
                <a16:creationId xmlns:a16="http://schemas.microsoft.com/office/drawing/2014/main" id="{E2703DF7-62BF-461C-913C-CF0C7151F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FBFDB-7D99-4349-857B-A13512BFC22D}"/>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355404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F15B-C413-48AD-9A32-752F9436FE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E466C0-410A-4362-BE82-98F6451664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48127C-149D-4742-B60D-97F777B96DDC}"/>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5" name="Footer Placeholder 4">
            <a:extLst>
              <a:ext uri="{FF2B5EF4-FFF2-40B4-BE49-F238E27FC236}">
                <a16:creationId xmlns:a16="http://schemas.microsoft.com/office/drawing/2014/main" id="{4389F20B-D169-4E78-B8A2-1B924BDBF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9CA0B-99C1-4307-B798-F3343C6AEB0C}"/>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1024756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FB75-BD46-448C-9281-8F5D64EBDB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61644A-569B-4522-A1D0-2CD7298A78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80F291-A7C7-485A-ABD4-6F666CEACF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BC44F0-EBF3-4252-B091-48493386EC05}"/>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6" name="Footer Placeholder 5">
            <a:extLst>
              <a:ext uri="{FF2B5EF4-FFF2-40B4-BE49-F238E27FC236}">
                <a16:creationId xmlns:a16="http://schemas.microsoft.com/office/drawing/2014/main" id="{A638508F-1BA8-4841-BFDC-8DD6BA966B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63327-2B8D-456F-A021-8234F20775B0}"/>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310978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129C-B1B0-4E68-9FBC-CE7E4011D6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AA0F0F-CCEC-465A-BB45-7052284BB0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95985F-A359-4CD4-8F21-C0F94D7EE9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42BD9-9066-438E-9A88-7265047A2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08F004-F9CF-4581-95A5-C76BE0EAE4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0B3F7D-F69C-47CD-8307-FD91AB94DFCC}"/>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8" name="Footer Placeholder 7">
            <a:extLst>
              <a:ext uri="{FF2B5EF4-FFF2-40B4-BE49-F238E27FC236}">
                <a16:creationId xmlns:a16="http://schemas.microsoft.com/office/drawing/2014/main" id="{F00CF11D-847A-40CD-AFF3-802C28A403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CB2361-C196-4165-9ED8-9AF9DDC0C6C3}"/>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276908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5FB0-1D68-48F0-A58F-7FB75C173A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6D5DDD-80F3-454E-8512-61AF5222ABCF}"/>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4" name="Footer Placeholder 3">
            <a:extLst>
              <a:ext uri="{FF2B5EF4-FFF2-40B4-BE49-F238E27FC236}">
                <a16:creationId xmlns:a16="http://schemas.microsoft.com/office/drawing/2014/main" id="{11BFEBD7-91C7-4356-B3A1-86B770D7B2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BEA49A-89FD-4CD5-9C3F-8C604CBE2782}"/>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148969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DA039E-B746-41E7-9821-959FCE19E0FC}"/>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3" name="Footer Placeholder 2">
            <a:extLst>
              <a:ext uri="{FF2B5EF4-FFF2-40B4-BE49-F238E27FC236}">
                <a16:creationId xmlns:a16="http://schemas.microsoft.com/office/drawing/2014/main" id="{9C5DEF53-44FF-4B47-9524-87771D182B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40C0D4-7A6D-4567-8D3D-6C1C3AEEFD1C}"/>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30809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3DEA-C419-4755-8539-E9D1108B0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D65AF8-6D3A-40EA-8EAE-EB19D65411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0EF1DB-5EEA-4EC9-ACFC-89A8B10B5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E53B5-D0BA-4941-963A-812386E8C6D3}"/>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6" name="Footer Placeholder 5">
            <a:extLst>
              <a:ext uri="{FF2B5EF4-FFF2-40B4-BE49-F238E27FC236}">
                <a16:creationId xmlns:a16="http://schemas.microsoft.com/office/drawing/2014/main" id="{7176B1AB-E909-49F7-98A7-4A8DCFD2F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D0C5D-61E3-4439-8E28-CBF6BA342F84}"/>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181323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DAD0-CBD0-42DE-BF87-5C0466017A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051FDC-ACB8-4ACA-9418-A2F9D27AB4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0091B3-9D27-4188-A3A8-CC992BDADF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CEC0F4-6FC8-4ADC-9AD9-75C704AD9B46}"/>
              </a:ext>
            </a:extLst>
          </p:cNvPr>
          <p:cNvSpPr>
            <a:spLocks noGrp="1"/>
          </p:cNvSpPr>
          <p:nvPr>
            <p:ph type="dt" sz="half" idx="10"/>
          </p:nvPr>
        </p:nvSpPr>
        <p:spPr/>
        <p:txBody>
          <a:bodyPr/>
          <a:lstStyle/>
          <a:p>
            <a:fld id="{9073E7B8-FF3B-455E-A095-C8C414E91D93}" type="datetimeFigureOut">
              <a:rPr lang="en-US" smtClean="0"/>
              <a:t>12/7/2021</a:t>
            </a:fld>
            <a:endParaRPr lang="en-US"/>
          </a:p>
        </p:txBody>
      </p:sp>
      <p:sp>
        <p:nvSpPr>
          <p:cNvPr id="6" name="Footer Placeholder 5">
            <a:extLst>
              <a:ext uri="{FF2B5EF4-FFF2-40B4-BE49-F238E27FC236}">
                <a16:creationId xmlns:a16="http://schemas.microsoft.com/office/drawing/2014/main" id="{7C2B9CC0-33B2-432A-AC05-A5987B9A3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90CD6B-1304-4C7B-9E0C-4386ADD41EF2}"/>
              </a:ext>
            </a:extLst>
          </p:cNvPr>
          <p:cNvSpPr>
            <a:spLocks noGrp="1"/>
          </p:cNvSpPr>
          <p:nvPr>
            <p:ph type="sldNum" sz="quarter" idx="12"/>
          </p:nvPr>
        </p:nvSpPr>
        <p:spPr/>
        <p:txBody>
          <a:bodyPr/>
          <a:lstStyle/>
          <a:p>
            <a:fld id="{0E82A867-C231-44B2-8CB3-32ACDA8CAB7C}" type="slidenum">
              <a:rPr lang="en-US" smtClean="0"/>
              <a:t>‹#›</a:t>
            </a:fld>
            <a:endParaRPr lang="en-US"/>
          </a:p>
        </p:txBody>
      </p:sp>
    </p:spTree>
    <p:extLst>
      <p:ext uri="{BB962C8B-B14F-4D97-AF65-F5344CB8AC3E}">
        <p14:creationId xmlns:p14="http://schemas.microsoft.com/office/powerpoint/2010/main" val="3095727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F7D29-A5C1-4DDB-B674-203C9D020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79FAF3-6454-44F3-8518-79F939901B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B2518-93D0-4B47-828B-B4E129074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3E7B8-FF3B-455E-A095-C8C414E91D93}" type="datetimeFigureOut">
              <a:rPr lang="en-US" smtClean="0"/>
              <a:t>12/7/2021</a:t>
            </a:fld>
            <a:endParaRPr lang="en-US"/>
          </a:p>
        </p:txBody>
      </p:sp>
      <p:sp>
        <p:nvSpPr>
          <p:cNvPr id="5" name="Footer Placeholder 4">
            <a:extLst>
              <a:ext uri="{FF2B5EF4-FFF2-40B4-BE49-F238E27FC236}">
                <a16:creationId xmlns:a16="http://schemas.microsoft.com/office/drawing/2014/main" id="{7D82C690-C7F1-4893-B7F5-D511D8D84E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4736A5-5F66-43E6-BDD9-238D2BE3E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2A867-C231-44B2-8CB3-32ACDA8CAB7C}" type="slidenum">
              <a:rPr lang="en-US" smtClean="0"/>
              <a:t>‹#›</a:t>
            </a:fld>
            <a:endParaRPr lang="en-US"/>
          </a:p>
        </p:txBody>
      </p:sp>
    </p:spTree>
    <p:extLst>
      <p:ext uri="{BB962C8B-B14F-4D97-AF65-F5344CB8AC3E}">
        <p14:creationId xmlns:p14="http://schemas.microsoft.com/office/powerpoint/2010/main" val="3356495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www.kaggle.com/c/facial-keypoints-detection"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iq.opengenus.org/resnet50-architecture/" TargetMode="External"/><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hyperlink" Target="https://towardsdatascience.com/understanding-and-visualizing-densenets-7f688092391a"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hyperlink" Target="https://www.kaggle.com/lqdisme/facial-keypoint-detection-cnn-augmentation"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3321-509F-41F4-B4D2-8A06B3CB9DF2}"/>
              </a:ext>
            </a:extLst>
          </p:cNvPr>
          <p:cNvSpPr>
            <a:spLocks noGrp="1"/>
          </p:cNvSpPr>
          <p:nvPr>
            <p:ph type="ctrTitle"/>
          </p:nvPr>
        </p:nvSpPr>
        <p:spPr/>
        <p:txBody>
          <a:bodyPr>
            <a:normAutofit/>
          </a:bodyPr>
          <a:lstStyle/>
          <a:p>
            <a:r>
              <a:rPr lang="en-US" sz="4000" b="1" i="0" dirty="0">
                <a:solidFill>
                  <a:srgbClr val="000000"/>
                </a:solidFill>
                <a:effectLst/>
                <a:latin typeface="CMBX12"/>
              </a:rPr>
              <a:t>Complete Graph Distance (CGD) in Facial </a:t>
            </a:r>
            <a:r>
              <a:rPr lang="en-US" sz="4000" b="1" i="0" dirty="0" err="1">
                <a:solidFill>
                  <a:srgbClr val="000000"/>
                </a:solidFill>
                <a:effectLst/>
                <a:latin typeface="CMBX12"/>
              </a:rPr>
              <a:t>Keypoint</a:t>
            </a:r>
            <a:r>
              <a:rPr lang="en-US" sz="4000" b="1" i="0" dirty="0">
                <a:solidFill>
                  <a:srgbClr val="000000"/>
                </a:solidFill>
                <a:effectLst/>
                <a:latin typeface="CMBX12"/>
              </a:rPr>
              <a:t> Detection using Deep Learning</a:t>
            </a:r>
            <a:r>
              <a:rPr lang="en-US" sz="4000" dirty="0"/>
              <a:t> </a:t>
            </a:r>
            <a:br>
              <a:rPr lang="en-US" sz="4000" dirty="0"/>
            </a:br>
            <a:endParaRPr lang="en-US" sz="4000" dirty="0"/>
          </a:p>
        </p:txBody>
      </p:sp>
      <p:sp>
        <p:nvSpPr>
          <p:cNvPr id="3" name="Subtitle 2">
            <a:extLst>
              <a:ext uri="{FF2B5EF4-FFF2-40B4-BE49-F238E27FC236}">
                <a16:creationId xmlns:a16="http://schemas.microsoft.com/office/drawing/2014/main" id="{24B521AD-AEA2-4F2B-BD74-44F5A3ED7147}"/>
              </a:ext>
            </a:extLst>
          </p:cNvPr>
          <p:cNvSpPr>
            <a:spLocks noGrp="1"/>
          </p:cNvSpPr>
          <p:nvPr>
            <p:ph type="subTitle" idx="1"/>
          </p:nvPr>
        </p:nvSpPr>
        <p:spPr>
          <a:xfrm>
            <a:off x="1524000" y="4079875"/>
            <a:ext cx="9144000" cy="1655762"/>
          </a:xfrm>
        </p:spPr>
        <p:txBody>
          <a:bodyPr/>
          <a:lstStyle/>
          <a:p>
            <a:r>
              <a:rPr lang="en-US" dirty="0"/>
              <a:t>Hosneara Ahmed</a:t>
            </a:r>
          </a:p>
          <a:p>
            <a:r>
              <a:rPr lang="en-US" dirty="0"/>
              <a:t>U00744746</a:t>
            </a:r>
          </a:p>
        </p:txBody>
      </p:sp>
      <p:pic>
        <p:nvPicPr>
          <p:cNvPr id="6" name="Audio 5">
            <a:hlinkClick r:id="" action="ppaction://media"/>
            <a:extLst>
              <a:ext uri="{FF2B5EF4-FFF2-40B4-BE49-F238E27FC236}">
                <a16:creationId xmlns:a16="http://schemas.microsoft.com/office/drawing/2014/main" id="{04074250-8A81-4EF9-AE85-4F34CA88C5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33974210"/>
      </p:ext>
    </p:extLst>
  </p:cSld>
  <p:clrMapOvr>
    <a:masterClrMapping/>
  </p:clrMapOvr>
  <mc:AlternateContent xmlns:mc="http://schemas.openxmlformats.org/markup-compatibility/2006" xmlns:p14="http://schemas.microsoft.com/office/powerpoint/2010/main">
    <mc:Choice Requires="p14">
      <p:transition spd="slow" p14:dur="2000" advTm="11032"/>
    </mc:Choice>
    <mc:Fallback xmlns="">
      <p:transition spd="slow" advTm="11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3A25-3F26-421C-8379-A64F143E254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2D7167B1-CEB6-4915-92B1-914DF9C9EDBC}"/>
              </a:ext>
            </a:extLst>
          </p:cNvPr>
          <p:cNvSpPr>
            <a:spLocks noGrp="1"/>
          </p:cNvSpPr>
          <p:nvPr>
            <p:ph idx="1"/>
          </p:nvPr>
        </p:nvSpPr>
        <p:spPr/>
        <p:txBody>
          <a:bodyPr/>
          <a:lstStyle/>
          <a:p>
            <a:r>
              <a:rPr lang="en-US" dirty="0"/>
              <a:t>ResNet-50 with MSE loss</a:t>
            </a:r>
          </a:p>
        </p:txBody>
      </p:sp>
      <p:pic>
        <p:nvPicPr>
          <p:cNvPr id="5" name="Picture 4">
            <a:extLst>
              <a:ext uri="{FF2B5EF4-FFF2-40B4-BE49-F238E27FC236}">
                <a16:creationId xmlns:a16="http://schemas.microsoft.com/office/drawing/2014/main" id="{62D21EEC-967D-4D46-AFE9-EBBF61EE4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64724"/>
            <a:ext cx="4121945" cy="2747963"/>
          </a:xfrm>
          <a:prstGeom prst="rect">
            <a:avLst/>
          </a:prstGeom>
        </p:spPr>
      </p:pic>
      <p:pic>
        <p:nvPicPr>
          <p:cNvPr id="7" name="Picture 6" descr="Chart&#10;&#10;Description automatically generated">
            <a:extLst>
              <a:ext uri="{FF2B5EF4-FFF2-40B4-BE49-F238E27FC236}">
                <a16:creationId xmlns:a16="http://schemas.microsoft.com/office/drawing/2014/main" id="{17A9187E-DEB9-4C1D-A4A8-D14C0184A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4613" y="2300245"/>
            <a:ext cx="4361649" cy="2907766"/>
          </a:xfrm>
          <a:prstGeom prst="rect">
            <a:avLst/>
          </a:prstGeom>
        </p:spPr>
      </p:pic>
      <p:sp>
        <p:nvSpPr>
          <p:cNvPr id="8" name="TextBox 7">
            <a:extLst>
              <a:ext uri="{FF2B5EF4-FFF2-40B4-BE49-F238E27FC236}">
                <a16:creationId xmlns:a16="http://schemas.microsoft.com/office/drawing/2014/main" id="{A44D5257-97B2-4077-AC09-5AD08DA7E7EC}"/>
              </a:ext>
            </a:extLst>
          </p:cNvPr>
          <p:cNvSpPr txBox="1"/>
          <p:nvPr/>
        </p:nvSpPr>
        <p:spPr>
          <a:xfrm>
            <a:off x="1463040" y="5419898"/>
            <a:ext cx="3497105" cy="369332"/>
          </a:xfrm>
          <a:prstGeom prst="rect">
            <a:avLst/>
          </a:prstGeom>
          <a:noFill/>
        </p:spPr>
        <p:txBody>
          <a:bodyPr wrap="square" rtlCol="0">
            <a:spAutoFit/>
          </a:bodyPr>
          <a:lstStyle/>
          <a:p>
            <a:r>
              <a:rPr lang="en-US" dirty="0"/>
              <a:t>With Image Augmentation</a:t>
            </a:r>
          </a:p>
        </p:txBody>
      </p:sp>
      <p:sp>
        <p:nvSpPr>
          <p:cNvPr id="9" name="TextBox 8">
            <a:extLst>
              <a:ext uri="{FF2B5EF4-FFF2-40B4-BE49-F238E27FC236}">
                <a16:creationId xmlns:a16="http://schemas.microsoft.com/office/drawing/2014/main" id="{39169A64-357A-4DFD-A1FE-6A09A07D638C}"/>
              </a:ext>
            </a:extLst>
          </p:cNvPr>
          <p:cNvSpPr txBox="1"/>
          <p:nvPr/>
        </p:nvSpPr>
        <p:spPr>
          <a:xfrm>
            <a:off x="6484620" y="5419898"/>
            <a:ext cx="3497105" cy="369332"/>
          </a:xfrm>
          <a:prstGeom prst="rect">
            <a:avLst/>
          </a:prstGeom>
          <a:noFill/>
        </p:spPr>
        <p:txBody>
          <a:bodyPr wrap="square" rtlCol="0">
            <a:spAutoFit/>
          </a:bodyPr>
          <a:lstStyle/>
          <a:p>
            <a:r>
              <a:rPr lang="en-US" dirty="0"/>
              <a:t>Without Image Augmentation</a:t>
            </a:r>
          </a:p>
        </p:txBody>
      </p:sp>
      <p:pic>
        <p:nvPicPr>
          <p:cNvPr id="6" name="Audio 5">
            <a:hlinkClick r:id="" action="ppaction://media"/>
            <a:extLst>
              <a:ext uri="{FF2B5EF4-FFF2-40B4-BE49-F238E27FC236}">
                <a16:creationId xmlns:a16="http://schemas.microsoft.com/office/drawing/2014/main" id="{C19B34CA-B976-427C-92A6-9AB1CBD7D2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40702569"/>
      </p:ext>
    </p:extLst>
  </p:cSld>
  <p:clrMapOvr>
    <a:masterClrMapping/>
  </p:clrMapOvr>
  <mc:AlternateContent xmlns:mc="http://schemas.openxmlformats.org/markup-compatibility/2006" xmlns:p14="http://schemas.microsoft.com/office/powerpoint/2010/main">
    <mc:Choice Requires="p14">
      <p:transition spd="slow" p14:dur="2000" advTm="26527"/>
    </mc:Choice>
    <mc:Fallback xmlns="">
      <p:transition spd="slow" advTm="26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3A25-3F26-421C-8379-A64F143E2545}"/>
              </a:ext>
            </a:extLst>
          </p:cNvPr>
          <p:cNvSpPr>
            <a:spLocks noGrp="1"/>
          </p:cNvSpPr>
          <p:nvPr>
            <p:ph type="title"/>
          </p:nvPr>
        </p:nvSpPr>
        <p:spPr/>
        <p:txBody>
          <a:bodyPr/>
          <a:lstStyle/>
          <a:p>
            <a:r>
              <a:rPr lang="en-US" dirty="0"/>
              <a:t>Results (cont.)</a:t>
            </a:r>
          </a:p>
        </p:txBody>
      </p:sp>
      <p:sp>
        <p:nvSpPr>
          <p:cNvPr id="3" name="Content Placeholder 2">
            <a:extLst>
              <a:ext uri="{FF2B5EF4-FFF2-40B4-BE49-F238E27FC236}">
                <a16:creationId xmlns:a16="http://schemas.microsoft.com/office/drawing/2014/main" id="{2D7167B1-CEB6-4915-92B1-914DF9C9EDBC}"/>
              </a:ext>
            </a:extLst>
          </p:cNvPr>
          <p:cNvSpPr>
            <a:spLocks noGrp="1"/>
          </p:cNvSpPr>
          <p:nvPr>
            <p:ph idx="1"/>
          </p:nvPr>
        </p:nvSpPr>
        <p:spPr/>
        <p:txBody>
          <a:bodyPr/>
          <a:lstStyle/>
          <a:p>
            <a:r>
              <a:rPr lang="en-US" dirty="0"/>
              <a:t>DenseNet-121 with MSE loss</a:t>
            </a:r>
          </a:p>
        </p:txBody>
      </p:sp>
      <p:sp>
        <p:nvSpPr>
          <p:cNvPr id="8" name="TextBox 7">
            <a:extLst>
              <a:ext uri="{FF2B5EF4-FFF2-40B4-BE49-F238E27FC236}">
                <a16:creationId xmlns:a16="http://schemas.microsoft.com/office/drawing/2014/main" id="{A44D5257-97B2-4077-AC09-5AD08DA7E7EC}"/>
              </a:ext>
            </a:extLst>
          </p:cNvPr>
          <p:cNvSpPr txBox="1"/>
          <p:nvPr/>
        </p:nvSpPr>
        <p:spPr>
          <a:xfrm>
            <a:off x="1912858" y="5429098"/>
            <a:ext cx="3497105" cy="369332"/>
          </a:xfrm>
          <a:prstGeom prst="rect">
            <a:avLst/>
          </a:prstGeom>
          <a:noFill/>
        </p:spPr>
        <p:txBody>
          <a:bodyPr wrap="square" rtlCol="0">
            <a:spAutoFit/>
          </a:bodyPr>
          <a:lstStyle/>
          <a:p>
            <a:r>
              <a:rPr lang="en-US" dirty="0"/>
              <a:t>With Image Augmentation</a:t>
            </a:r>
          </a:p>
        </p:txBody>
      </p:sp>
      <p:sp>
        <p:nvSpPr>
          <p:cNvPr id="9" name="TextBox 8">
            <a:extLst>
              <a:ext uri="{FF2B5EF4-FFF2-40B4-BE49-F238E27FC236}">
                <a16:creationId xmlns:a16="http://schemas.microsoft.com/office/drawing/2014/main" id="{39169A64-357A-4DFD-A1FE-6A09A07D638C}"/>
              </a:ext>
            </a:extLst>
          </p:cNvPr>
          <p:cNvSpPr txBox="1"/>
          <p:nvPr/>
        </p:nvSpPr>
        <p:spPr>
          <a:xfrm>
            <a:off x="6484620" y="5419898"/>
            <a:ext cx="3497105" cy="369332"/>
          </a:xfrm>
          <a:prstGeom prst="rect">
            <a:avLst/>
          </a:prstGeom>
          <a:noFill/>
        </p:spPr>
        <p:txBody>
          <a:bodyPr wrap="square" rtlCol="0">
            <a:spAutoFit/>
          </a:bodyPr>
          <a:lstStyle/>
          <a:p>
            <a:r>
              <a:rPr lang="en-US" dirty="0"/>
              <a:t>Without Image Augmentation</a:t>
            </a:r>
          </a:p>
        </p:txBody>
      </p:sp>
      <p:pic>
        <p:nvPicPr>
          <p:cNvPr id="6" name="Picture 5" descr="Chart&#10;&#10;Description automatically generated">
            <a:extLst>
              <a:ext uri="{FF2B5EF4-FFF2-40B4-BE49-F238E27FC236}">
                <a16:creationId xmlns:a16="http://schemas.microsoft.com/office/drawing/2014/main" id="{8B1E406E-64D2-4179-9087-08356B2EB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47926"/>
            <a:ext cx="4457959" cy="2971972"/>
          </a:xfrm>
          <a:prstGeom prst="rect">
            <a:avLst/>
          </a:prstGeom>
        </p:spPr>
      </p:pic>
      <p:pic>
        <p:nvPicPr>
          <p:cNvPr id="11" name="Picture 10" descr="Chart&#10;&#10;Description automatically generated">
            <a:extLst>
              <a:ext uri="{FF2B5EF4-FFF2-40B4-BE49-F238E27FC236}">
                <a16:creationId xmlns:a16="http://schemas.microsoft.com/office/drawing/2014/main" id="{ADADC957-31D4-4A50-8541-15A21F874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9966" y="2447927"/>
            <a:ext cx="4471759" cy="2981172"/>
          </a:xfrm>
          <a:prstGeom prst="rect">
            <a:avLst/>
          </a:prstGeom>
        </p:spPr>
      </p:pic>
      <p:pic>
        <p:nvPicPr>
          <p:cNvPr id="5" name="Audio 4">
            <a:hlinkClick r:id="" action="ppaction://media"/>
            <a:extLst>
              <a:ext uri="{FF2B5EF4-FFF2-40B4-BE49-F238E27FC236}">
                <a16:creationId xmlns:a16="http://schemas.microsoft.com/office/drawing/2014/main" id="{F25F7C88-105E-4FAF-AA22-678B650DBF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5134288"/>
      </p:ext>
    </p:extLst>
  </p:cSld>
  <p:clrMapOvr>
    <a:masterClrMapping/>
  </p:clrMapOvr>
  <mc:AlternateContent xmlns:mc="http://schemas.openxmlformats.org/markup-compatibility/2006" xmlns:p14="http://schemas.microsoft.com/office/powerpoint/2010/main">
    <mc:Choice Requires="p14">
      <p:transition spd="slow" p14:dur="2000" advTm="16310"/>
    </mc:Choice>
    <mc:Fallback xmlns="">
      <p:transition spd="slow" advTm="16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3A25-3F26-421C-8379-A64F143E254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2D7167B1-CEB6-4915-92B1-914DF9C9EDBC}"/>
              </a:ext>
            </a:extLst>
          </p:cNvPr>
          <p:cNvSpPr>
            <a:spLocks noGrp="1"/>
          </p:cNvSpPr>
          <p:nvPr>
            <p:ph idx="1"/>
          </p:nvPr>
        </p:nvSpPr>
        <p:spPr/>
        <p:txBody>
          <a:bodyPr/>
          <a:lstStyle/>
          <a:p>
            <a:r>
              <a:rPr lang="en-US" dirty="0"/>
              <a:t>ResNet-50 with CGD loss</a:t>
            </a:r>
          </a:p>
        </p:txBody>
      </p:sp>
      <p:sp>
        <p:nvSpPr>
          <p:cNvPr id="8" name="TextBox 7">
            <a:extLst>
              <a:ext uri="{FF2B5EF4-FFF2-40B4-BE49-F238E27FC236}">
                <a16:creationId xmlns:a16="http://schemas.microsoft.com/office/drawing/2014/main" id="{A44D5257-97B2-4077-AC09-5AD08DA7E7EC}"/>
              </a:ext>
            </a:extLst>
          </p:cNvPr>
          <p:cNvSpPr txBox="1"/>
          <p:nvPr/>
        </p:nvSpPr>
        <p:spPr>
          <a:xfrm>
            <a:off x="1978775" y="5352429"/>
            <a:ext cx="3497105" cy="369332"/>
          </a:xfrm>
          <a:prstGeom prst="rect">
            <a:avLst/>
          </a:prstGeom>
          <a:noFill/>
        </p:spPr>
        <p:txBody>
          <a:bodyPr wrap="square" rtlCol="0">
            <a:spAutoFit/>
          </a:bodyPr>
          <a:lstStyle/>
          <a:p>
            <a:r>
              <a:rPr lang="en-US" dirty="0"/>
              <a:t>With Image Augmentation</a:t>
            </a:r>
          </a:p>
        </p:txBody>
      </p:sp>
      <p:sp>
        <p:nvSpPr>
          <p:cNvPr id="9" name="TextBox 8">
            <a:extLst>
              <a:ext uri="{FF2B5EF4-FFF2-40B4-BE49-F238E27FC236}">
                <a16:creationId xmlns:a16="http://schemas.microsoft.com/office/drawing/2014/main" id="{39169A64-357A-4DFD-A1FE-6A09A07D638C}"/>
              </a:ext>
            </a:extLst>
          </p:cNvPr>
          <p:cNvSpPr txBox="1"/>
          <p:nvPr/>
        </p:nvSpPr>
        <p:spPr>
          <a:xfrm>
            <a:off x="6484620" y="5419898"/>
            <a:ext cx="3497105" cy="369332"/>
          </a:xfrm>
          <a:prstGeom prst="rect">
            <a:avLst/>
          </a:prstGeom>
          <a:noFill/>
        </p:spPr>
        <p:txBody>
          <a:bodyPr wrap="square" rtlCol="0">
            <a:spAutoFit/>
          </a:bodyPr>
          <a:lstStyle/>
          <a:p>
            <a:r>
              <a:rPr lang="en-US" dirty="0"/>
              <a:t>Without Image Augmentation</a:t>
            </a:r>
          </a:p>
        </p:txBody>
      </p:sp>
      <p:pic>
        <p:nvPicPr>
          <p:cNvPr id="13" name="Picture 12" descr="Chart&#10;&#10;Description automatically generated with low confidence">
            <a:extLst>
              <a:ext uri="{FF2B5EF4-FFF2-40B4-BE49-F238E27FC236}">
                <a16:creationId xmlns:a16="http://schemas.microsoft.com/office/drawing/2014/main" id="{2B947E8F-DAC8-42AA-B964-29769D041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502866"/>
            <a:ext cx="4274345" cy="2849563"/>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8B7F5339-2622-43B9-ABF3-B07901E0A1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7082" y="2502865"/>
            <a:ext cx="4274347" cy="2849564"/>
          </a:xfrm>
          <a:prstGeom prst="rect">
            <a:avLst/>
          </a:prstGeom>
        </p:spPr>
      </p:pic>
      <p:pic>
        <p:nvPicPr>
          <p:cNvPr id="5" name="Audio 4">
            <a:hlinkClick r:id="" action="ppaction://media"/>
            <a:extLst>
              <a:ext uri="{FF2B5EF4-FFF2-40B4-BE49-F238E27FC236}">
                <a16:creationId xmlns:a16="http://schemas.microsoft.com/office/drawing/2014/main" id="{0964AAC5-5602-4B2E-90A5-CF2C9D13C9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39795599"/>
      </p:ext>
    </p:extLst>
  </p:cSld>
  <p:clrMapOvr>
    <a:masterClrMapping/>
  </p:clrMapOvr>
  <mc:AlternateContent xmlns:mc="http://schemas.openxmlformats.org/markup-compatibility/2006" xmlns:p14="http://schemas.microsoft.com/office/powerpoint/2010/main">
    <mc:Choice Requires="p14">
      <p:transition spd="slow" p14:dur="2000" advTm="38392"/>
    </mc:Choice>
    <mc:Fallback xmlns="">
      <p:transition spd="slow" advTm="38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3A25-3F26-421C-8379-A64F143E2545}"/>
              </a:ext>
            </a:extLst>
          </p:cNvPr>
          <p:cNvSpPr>
            <a:spLocks noGrp="1"/>
          </p:cNvSpPr>
          <p:nvPr>
            <p:ph type="title"/>
          </p:nvPr>
        </p:nvSpPr>
        <p:spPr/>
        <p:txBody>
          <a:bodyPr/>
          <a:lstStyle/>
          <a:p>
            <a:r>
              <a:rPr lang="en-US" dirty="0"/>
              <a:t>Results (cont.)</a:t>
            </a:r>
          </a:p>
        </p:txBody>
      </p:sp>
      <p:sp>
        <p:nvSpPr>
          <p:cNvPr id="3" name="Content Placeholder 2">
            <a:extLst>
              <a:ext uri="{FF2B5EF4-FFF2-40B4-BE49-F238E27FC236}">
                <a16:creationId xmlns:a16="http://schemas.microsoft.com/office/drawing/2014/main" id="{2D7167B1-CEB6-4915-92B1-914DF9C9EDBC}"/>
              </a:ext>
            </a:extLst>
          </p:cNvPr>
          <p:cNvSpPr>
            <a:spLocks noGrp="1"/>
          </p:cNvSpPr>
          <p:nvPr>
            <p:ph idx="1"/>
          </p:nvPr>
        </p:nvSpPr>
        <p:spPr/>
        <p:txBody>
          <a:bodyPr/>
          <a:lstStyle/>
          <a:p>
            <a:r>
              <a:rPr lang="en-US" dirty="0"/>
              <a:t>DenseNet-121 with CGD loss</a:t>
            </a:r>
          </a:p>
        </p:txBody>
      </p:sp>
      <p:sp>
        <p:nvSpPr>
          <p:cNvPr id="8" name="TextBox 7">
            <a:extLst>
              <a:ext uri="{FF2B5EF4-FFF2-40B4-BE49-F238E27FC236}">
                <a16:creationId xmlns:a16="http://schemas.microsoft.com/office/drawing/2014/main" id="{A44D5257-97B2-4077-AC09-5AD08DA7E7EC}"/>
              </a:ext>
            </a:extLst>
          </p:cNvPr>
          <p:cNvSpPr txBox="1"/>
          <p:nvPr/>
        </p:nvSpPr>
        <p:spPr>
          <a:xfrm>
            <a:off x="1912858" y="5429098"/>
            <a:ext cx="3497105" cy="369332"/>
          </a:xfrm>
          <a:prstGeom prst="rect">
            <a:avLst/>
          </a:prstGeom>
          <a:noFill/>
        </p:spPr>
        <p:txBody>
          <a:bodyPr wrap="square" rtlCol="0">
            <a:spAutoFit/>
          </a:bodyPr>
          <a:lstStyle/>
          <a:p>
            <a:r>
              <a:rPr lang="en-US" dirty="0"/>
              <a:t>With Image Augmentation</a:t>
            </a:r>
          </a:p>
        </p:txBody>
      </p:sp>
      <p:sp>
        <p:nvSpPr>
          <p:cNvPr id="9" name="TextBox 8">
            <a:extLst>
              <a:ext uri="{FF2B5EF4-FFF2-40B4-BE49-F238E27FC236}">
                <a16:creationId xmlns:a16="http://schemas.microsoft.com/office/drawing/2014/main" id="{39169A64-357A-4DFD-A1FE-6A09A07D638C}"/>
              </a:ext>
            </a:extLst>
          </p:cNvPr>
          <p:cNvSpPr txBox="1"/>
          <p:nvPr/>
        </p:nvSpPr>
        <p:spPr>
          <a:xfrm>
            <a:off x="6484620" y="5419898"/>
            <a:ext cx="3497105" cy="369332"/>
          </a:xfrm>
          <a:prstGeom prst="rect">
            <a:avLst/>
          </a:prstGeom>
          <a:noFill/>
        </p:spPr>
        <p:txBody>
          <a:bodyPr wrap="square" rtlCol="0">
            <a:spAutoFit/>
          </a:bodyPr>
          <a:lstStyle/>
          <a:p>
            <a:r>
              <a:rPr lang="en-US" dirty="0"/>
              <a:t>Without Image Augmentation</a:t>
            </a:r>
          </a:p>
        </p:txBody>
      </p:sp>
      <p:pic>
        <p:nvPicPr>
          <p:cNvPr id="10" name="Picture 9" descr="Chart, histogram&#10;&#10;Description automatically generated">
            <a:extLst>
              <a:ext uri="{FF2B5EF4-FFF2-40B4-BE49-F238E27FC236}">
                <a16:creationId xmlns:a16="http://schemas.microsoft.com/office/drawing/2014/main" id="{1B571888-B485-4564-BDE3-6910A06955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757" y="2457261"/>
            <a:ext cx="4538026" cy="3025350"/>
          </a:xfrm>
          <a:prstGeom prst="rect">
            <a:avLst/>
          </a:prstGeom>
        </p:spPr>
      </p:pic>
      <p:pic>
        <p:nvPicPr>
          <p:cNvPr id="13" name="Picture 12" descr="Graphical user interface&#10;&#10;Description automatically generated with low confidence">
            <a:extLst>
              <a:ext uri="{FF2B5EF4-FFF2-40B4-BE49-F238E27FC236}">
                <a16:creationId xmlns:a16="http://schemas.microsoft.com/office/drawing/2014/main" id="{B6C5B744-8040-4932-A4B4-365573E56E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185" y="2457261"/>
            <a:ext cx="4538027" cy="3025351"/>
          </a:xfrm>
          <a:prstGeom prst="rect">
            <a:avLst/>
          </a:prstGeom>
        </p:spPr>
      </p:pic>
      <p:pic>
        <p:nvPicPr>
          <p:cNvPr id="5" name="Audio 4">
            <a:hlinkClick r:id="" action="ppaction://media"/>
            <a:extLst>
              <a:ext uri="{FF2B5EF4-FFF2-40B4-BE49-F238E27FC236}">
                <a16:creationId xmlns:a16="http://schemas.microsoft.com/office/drawing/2014/main" id="{9A18F00A-1262-4B90-832F-68817FAAA5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36129549"/>
      </p:ext>
    </p:extLst>
  </p:cSld>
  <p:clrMapOvr>
    <a:masterClrMapping/>
  </p:clrMapOvr>
  <mc:AlternateContent xmlns:mc="http://schemas.openxmlformats.org/markup-compatibility/2006" xmlns:p14="http://schemas.microsoft.com/office/powerpoint/2010/main">
    <mc:Choice Requires="p14">
      <p:transition spd="slow" p14:dur="2000" advTm="18493"/>
    </mc:Choice>
    <mc:Fallback xmlns="">
      <p:transition spd="slow" advTm="18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783F-2C1A-4CF2-838A-62B345D1B76B}"/>
              </a:ext>
            </a:extLst>
          </p:cNvPr>
          <p:cNvSpPr>
            <a:spLocks noGrp="1"/>
          </p:cNvSpPr>
          <p:nvPr>
            <p:ph type="title"/>
          </p:nvPr>
        </p:nvSpPr>
        <p:spPr>
          <a:xfrm>
            <a:off x="838200" y="120887"/>
            <a:ext cx="10515600" cy="1325563"/>
          </a:xfrm>
        </p:spPr>
        <p:txBody>
          <a:bodyPr/>
          <a:lstStyle/>
          <a:p>
            <a:r>
              <a:rPr lang="en-US" dirty="0"/>
              <a:t>Prediction: MSE vs CGD (ResNet-50)</a:t>
            </a:r>
          </a:p>
        </p:txBody>
      </p:sp>
      <p:pic>
        <p:nvPicPr>
          <p:cNvPr id="15" name="Content Placeholder 14" descr="A collage of a person's face&#10;&#10;Description automatically generated with medium confidence">
            <a:extLst>
              <a:ext uri="{FF2B5EF4-FFF2-40B4-BE49-F238E27FC236}">
                <a16:creationId xmlns:a16="http://schemas.microsoft.com/office/drawing/2014/main" id="{1FE75F99-7E7B-4ABA-A9DD-1622BB60AAC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3910" y="1669908"/>
            <a:ext cx="10515600" cy="2310966"/>
          </a:xfrm>
        </p:spPr>
      </p:pic>
      <p:pic>
        <p:nvPicPr>
          <p:cNvPr id="7" name="Picture 6" descr="Graphical user interface, application&#10;&#10;Description automatically generated">
            <a:extLst>
              <a:ext uri="{FF2B5EF4-FFF2-40B4-BE49-F238E27FC236}">
                <a16:creationId xmlns:a16="http://schemas.microsoft.com/office/drawing/2014/main" id="{3625C171-6AA4-4F7C-89B3-E577C8469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681797"/>
            <a:ext cx="10553700" cy="2096598"/>
          </a:xfrm>
          <a:prstGeom prst="rect">
            <a:avLst/>
          </a:prstGeom>
        </p:spPr>
      </p:pic>
      <p:sp>
        <p:nvSpPr>
          <p:cNvPr id="16" name="TextBox 15">
            <a:extLst>
              <a:ext uri="{FF2B5EF4-FFF2-40B4-BE49-F238E27FC236}">
                <a16:creationId xmlns:a16="http://schemas.microsoft.com/office/drawing/2014/main" id="{BE70206E-A86F-4511-B7FB-6255464E091C}"/>
              </a:ext>
            </a:extLst>
          </p:cNvPr>
          <p:cNvSpPr txBox="1"/>
          <p:nvPr/>
        </p:nvSpPr>
        <p:spPr>
          <a:xfrm>
            <a:off x="904873" y="1300576"/>
            <a:ext cx="5991225" cy="369332"/>
          </a:xfrm>
          <a:prstGeom prst="rect">
            <a:avLst/>
          </a:prstGeom>
          <a:noFill/>
        </p:spPr>
        <p:txBody>
          <a:bodyPr wrap="square" rtlCol="0">
            <a:spAutoFit/>
          </a:bodyPr>
          <a:lstStyle/>
          <a:p>
            <a:pPr marL="285750" indent="-285750">
              <a:buFont typeface="Arial" panose="020B0604020202020204" pitchFamily="34" charset="0"/>
              <a:buChar char="•"/>
            </a:pPr>
            <a:r>
              <a:rPr lang="en-US" dirty="0"/>
              <a:t>MSE</a:t>
            </a:r>
          </a:p>
        </p:txBody>
      </p:sp>
      <p:sp>
        <p:nvSpPr>
          <p:cNvPr id="17" name="TextBox 16">
            <a:extLst>
              <a:ext uri="{FF2B5EF4-FFF2-40B4-BE49-F238E27FC236}">
                <a16:creationId xmlns:a16="http://schemas.microsoft.com/office/drawing/2014/main" id="{CEAC5D96-B6B5-4F38-966A-1C1741487ACF}"/>
              </a:ext>
            </a:extLst>
          </p:cNvPr>
          <p:cNvSpPr txBox="1"/>
          <p:nvPr/>
        </p:nvSpPr>
        <p:spPr>
          <a:xfrm>
            <a:off x="904873" y="4312465"/>
            <a:ext cx="5991225" cy="369332"/>
          </a:xfrm>
          <a:prstGeom prst="rect">
            <a:avLst/>
          </a:prstGeom>
          <a:noFill/>
        </p:spPr>
        <p:txBody>
          <a:bodyPr wrap="square" rtlCol="0">
            <a:spAutoFit/>
          </a:bodyPr>
          <a:lstStyle/>
          <a:p>
            <a:pPr marL="285750" indent="-285750">
              <a:buFont typeface="Arial" panose="020B0604020202020204" pitchFamily="34" charset="0"/>
              <a:buChar char="•"/>
            </a:pPr>
            <a:r>
              <a:rPr lang="en-US" dirty="0"/>
              <a:t>CGD</a:t>
            </a:r>
          </a:p>
        </p:txBody>
      </p:sp>
      <p:pic>
        <p:nvPicPr>
          <p:cNvPr id="4" name="Audio 3">
            <a:hlinkClick r:id="" action="ppaction://media"/>
            <a:extLst>
              <a:ext uri="{FF2B5EF4-FFF2-40B4-BE49-F238E27FC236}">
                <a16:creationId xmlns:a16="http://schemas.microsoft.com/office/drawing/2014/main" id="{B7EEA060-595F-4954-807C-6C1813BFA2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9801332"/>
      </p:ext>
    </p:extLst>
  </p:cSld>
  <p:clrMapOvr>
    <a:masterClrMapping/>
  </p:clrMapOvr>
  <mc:AlternateContent xmlns:mc="http://schemas.openxmlformats.org/markup-compatibility/2006" xmlns:p14="http://schemas.microsoft.com/office/powerpoint/2010/main">
    <mc:Choice Requires="p14">
      <p:transition spd="slow" p14:dur="2000" advTm="40110"/>
    </mc:Choice>
    <mc:Fallback xmlns="">
      <p:transition spd="slow" advTm="40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783F-2C1A-4CF2-838A-62B345D1B76B}"/>
              </a:ext>
            </a:extLst>
          </p:cNvPr>
          <p:cNvSpPr>
            <a:spLocks noGrp="1"/>
          </p:cNvSpPr>
          <p:nvPr>
            <p:ph type="title"/>
          </p:nvPr>
        </p:nvSpPr>
        <p:spPr>
          <a:xfrm>
            <a:off x="838200" y="120887"/>
            <a:ext cx="10515600" cy="1325563"/>
          </a:xfrm>
        </p:spPr>
        <p:txBody>
          <a:bodyPr/>
          <a:lstStyle/>
          <a:p>
            <a:r>
              <a:rPr lang="en-US" dirty="0"/>
              <a:t>Prediction: MSE vs CGD (DenseNet-121)</a:t>
            </a:r>
          </a:p>
        </p:txBody>
      </p:sp>
      <p:sp>
        <p:nvSpPr>
          <p:cNvPr id="16" name="TextBox 15">
            <a:extLst>
              <a:ext uri="{FF2B5EF4-FFF2-40B4-BE49-F238E27FC236}">
                <a16:creationId xmlns:a16="http://schemas.microsoft.com/office/drawing/2014/main" id="{BE70206E-A86F-4511-B7FB-6255464E091C}"/>
              </a:ext>
            </a:extLst>
          </p:cNvPr>
          <p:cNvSpPr txBox="1"/>
          <p:nvPr/>
        </p:nvSpPr>
        <p:spPr>
          <a:xfrm>
            <a:off x="904873" y="1300576"/>
            <a:ext cx="5991225" cy="369332"/>
          </a:xfrm>
          <a:prstGeom prst="rect">
            <a:avLst/>
          </a:prstGeom>
          <a:noFill/>
        </p:spPr>
        <p:txBody>
          <a:bodyPr wrap="square" rtlCol="0">
            <a:spAutoFit/>
          </a:bodyPr>
          <a:lstStyle/>
          <a:p>
            <a:pPr marL="285750" indent="-285750">
              <a:buFont typeface="Arial" panose="020B0604020202020204" pitchFamily="34" charset="0"/>
              <a:buChar char="•"/>
            </a:pPr>
            <a:r>
              <a:rPr lang="en-US" dirty="0"/>
              <a:t>MSE</a:t>
            </a:r>
          </a:p>
        </p:txBody>
      </p:sp>
      <p:sp>
        <p:nvSpPr>
          <p:cNvPr id="17" name="TextBox 16">
            <a:extLst>
              <a:ext uri="{FF2B5EF4-FFF2-40B4-BE49-F238E27FC236}">
                <a16:creationId xmlns:a16="http://schemas.microsoft.com/office/drawing/2014/main" id="{CEAC5D96-B6B5-4F38-966A-1C1741487ACF}"/>
              </a:ext>
            </a:extLst>
          </p:cNvPr>
          <p:cNvSpPr txBox="1"/>
          <p:nvPr/>
        </p:nvSpPr>
        <p:spPr>
          <a:xfrm>
            <a:off x="904873" y="4312465"/>
            <a:ext cx="5991225" cy="369332"/>
          </a:xfrm>
          <a:prstGeom prst="rect">
            <a:avLst/>
          </a:prstGeom>
          <a:noFill/>
        </p:spPr>
        <p:txBody>
          <a:bodyPr wrap="square" rtlCol="0">
            <a:spAutoFit/>
          </a:bodyPr>
          <a:lstStyle/>
          <a:p>
            <a:pPr marL="285750" indent="-285750">
              <a:buFont typeface="Arial" panose="020B0604020202020204" pitchFamily="34" charset="0"/>
              <a:buChar char="•"/>
            </a:pPr>
            <a:r>
              <a:rPr lang="en-US" dirty="0"/>
              <a:t>CGD</a:t>
            </a:r>
          </a:p>
        </p:txBody>
      </p:sp>
      <p:pic>
        <p:nvPicPr>
          <p:cNvPr id="6" name="Content Placeholder 5" descr="A collage of a person's face&#10;&#10;Description automatically generated with medium confidence">
            <a:extLst>
              <a:ext uri="{FF2B5EF4-FFF2-40B4-BE49-F238E27FC236}">
                <a16:creationId xmlns:a16="http://schemas.microsoft.com/office/drawing/2014/main" id="{654D1642-844A-4D80-9C52-F38BD37B382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6300" y="1651038"/>
            <a:ext cx="10515600" cy="2310966"/>
          </a:xfrm>
        </p:spPr>
      </p:pic>
      <p:pic>
        <p:nvPicPr>
          <p:cNvPr id="9" name="Picture 8" descr="Graphical user interface, application&#10;&#10;Description automatically generated">
            <a:extLst>
              <a:ext uri="{FF2B5EF4-FFF2-40B4-BE49-F238E27FC236}">
                <a16:creationId xmlns:a16="http://schemas.microsoft.com/office/drawing/2014/main" id="{5E63F78A-36D6-415E-BDE5-510F40593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873" y="4711099"/>
            <a:ext cx="10445451" cy="2103088"/>
          </a:xfrm>
          <a:prstGeom prst="rect">
            <a:avLst/>
          </a:prstGeom>
        </p:spPr>
      </p:pic>
      <p:pic>
        <p:nvPicPr>
          <p:cNvPr id="4" name="Audio 3">
            <a:hlinkClick r:id="" action="ppaction://media"/>
            <a:extLst>
              <a:ext uri="{FF2B5EF4-FFF2-40B4-BE49-F238E27FC236}">
                <a16:creationId xmlns:a16="http://schemas.microsoft.com/office/drawing/2014/main" id="{85DFB082-3A10-43D0-B991-F0EB8817BD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85223322"/>
      </p:ext>
    </p:extLst>
  </p:cSld>
  <p:clrMapOvr>
    <a:masterClrMapping/>
  </p:clrMapOvr>
  <mc:AlternateContent xmlns:mc="http://schemas.openxmlformats.org/markup-compatibility/2006" xmlns:p14="http://schemas.microsoft.com/office/powerpoint/2010/main">
    <mc:Choice Requires="p14">
      <p:transition spd="slow" p14:dur="2000" advTm="28500"/>
    </mc:Choice>
    <mc:Fallback xmlns="">
      <p:transition spd="slow" advTm="2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0EE52-17E7-4BC2-A45C-2A0CF0E5B8E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CF0DA3C-3CFC-494B-BBE3-0949441829CD}"/>
              </a:ext>
            </a:extLst>
          </p:cNvPr>
          <p:cNvSpPr>
            <a:spLocks noGrp="1"/>
          </p:cNvSpPr>
          <p:nvPr>
            <p:ph idx="1"/>
          </p:nvPr>
        </p:nvSpPr>
        <p:spPr>
          <a:xfrm>
            <a:off x="838200" y="1529675"/>
            <a:ext cx="10515600" cy="4351338"/>
          </a:xfrm>
        </p:spPr>
        <p:txBody>
          <a:bodyPr/>
          <a:lstStyle/>
          <a:p>
            <a:r>
              <a:rPr lang="en-US" dirty="0"/>
              <a:t>From the MSE and CGD loss we can see that proposed CGD loss does not perform better than MSE for with or without image augmentation</a:t>
            </a:r>
          </a:p>
          <a:p>
            <a:r>
              <a:rPr lang="en-US" dirty="0"/>
              <a:t>The possible reason might be the dataset difference</a:t>
            </a:r>
          </a:p>
          <a:p>
            <a:pPr lvl="1"/>
            <a:r>
              <a:rPr lang="en-US" dirty="0"/>
              <a:t>Spinal X-ray image data[2] vs facial </a:t>
            </a:r>
            <a:r>
              <a:rPr lang="en-US" dirty="0" err="1"/>
              <a:t>keypoint</a:t>
            </a:r>
            <a:r>
              <a:rPr lang="en-US" dirty="0"/>
              <a:t> dataset[1]</a:t>
            </a:r>
          </a:p>
          <a:p>
            <a:endParaRPr lang="en-US" dirty="0"/>
          </a:p>
        </p:txBody>
      </p:sp>
      <p:pic>
        <p:nvPicPr>
          <p:cNvPr id="5" name="Picture 4">
            <a:extLst>
              <a:ext uri="{FF2B5EF4-FFF2-40B4-BE49-F238E27FC236}">
                <a16:creationId xmlns:a16="http://schemas.microsoft.com/office/drawing/2014/main" id="{D67FA65D-A2C4-45A8-B502-BC1599B53336}"/>
              </a:ext>
            </a:extLst>
          </p:cNvPr>
          <p:cNvPicPr>
            <a:picLocks noChangeAspect="1"/>
          </p:cNvPicPr>
          <p:nvPr/>
        </p:nvPicPr>
        <p:blipFill>
          <a:blip r:embed="rId4"/>
          <a:stretch>
            <a:fillRect/>
          </a:stretch>
        </p:blipFill>
        <p:spPr>
          <a:xfrm>
            <a:off x="1752305" y="3429000"/>
            <a:ext cx="2915653" cy="2679920"/>
          </a:xfrm>
          <a:prstGeom prst="rect">
            <a:avLst/>
          </a:prstGeom>
        </p:spPr>
      </p:pic>
      <p:pic>
        <p:nvPicPr>
          <p:cNvPr id="6" name="Picture 5">
            <a:extLst>
              <a:ext uri="{FF2B5EF4-FFF2-40B4-BE49-F238E27FC236}">
                <a16:creationId xmlns:a16="http://schemas.microsoft.com/office/drawing/2014/main" id="{A2DA9AC3-090D-4FFB-8E83-8AAF363426A0}"/>
              </a:ext>
            </a:extLst>
          </p:cNvPr>
          <p:cNvPicPr>
            <a:picLocks noChangeAspect="1"/>
          </p:cNvPicPr>
          <p:nvPr/>
        </p:nvPicPr>
        <p:blipFill>
          <a:blip r:embed="rId5"/>
          <a:stretch>
            <a:fillRect/>
          </a:stretch>
        </p:blipFill>
        <p:spPr>
          <a:xfrm>
            <a:off x="5581665" y="3460963"/>
            <a:ext cx="2429214" cy="2534004"/>
          </a:xfrm>
          <a:prstGeom prst="rect">
            <a:avLst/>
          </a:prstGeom>
        </p:spPr>
      </p:pic>
      <p:sp>
        <p:nvSpPr>
          <p:cNvPr id="8" name="TextBox 7">
            <a:extLst>
              <a:ext uri="{FF2B5EF4-FFF2-40B4-BE49-F238E27FC236}">
                <a16:creationId xmlns:a16="http://schemas.microsoft.com/office/drawing/2014/main" id="{3B79C412-7F1A-462E-94D8-03DA67FE8524}"/>
              </a:ext>
            </a:extLst>
          </p:cNvPr>
          <p:cNvSpPr txBox="1"/>
          <p:nvPr/>
        </p:nvSpPr>
        <p:spPr>
          <a:xfrm>
            <a:off x="657137" y="6108920"/>
            <a:ext cx="10877725" cy="769441"/>
          </a:xfrm>
          <a:prstGeom prst="rect">
            <a:avLst/>
          </a:prstGeom>
          <a:noFill/>
        </p:spPr>
        <p:txBody>
          <a:bodyPr wrap="square">
            <a:spAutoFit/>
          </a:bodyPr>
          <a:lstStyle/>
          <a:p>
            <a:r>
              <a:rPr lang="en-US" sz="1100" b="0" i="0" dirty="0">
                <a:solidFill>
                  <a:srgbClr val="0070C0"/>
                </a:solidFill>
                <a:effectLst/>
                <a:latin typeface="CMTT10"/>
              </a:rPr>
              <a:t>[1] </a:t>
            </a:r>
            <a:r>
              <a:rPr lang="en-US" sz="1100" b="0" i="0" dirty="0">
                <a:solidFill>
                  <a:srgbClr val="0070C0"/>
                </a:solidFill>
                <a:effectLst/>
                <a:latin typeface="CMTT10"/>
                <a:hlinkClick r:id="rId6">
                  <a:extLst>
                    <a:ext uri="{A12FA001-AC4F-418D-AE19-62706E023703}">
                      <ahyp:hlinkClr xmlns:ahyp="http://schemas.microsoft.com/office/drawing/2018/hyperlinkcolor" val="tx"/>
                    </a:ext>
                  </a:extLst>
                </a:hlinkClick>
              </a:rPr>
              <a:t>https://www.kaggle.com/c/facial-keypoints-detection</a:t>
            </a:r>
            <a:br>
              <a:rPr lang="en-US" sz="1100" b="0" i="0" dirty="0">
                <a:solidFill>
                  <a:srgbClr val="0000FF"/>
                </a:solidFill>
                <a:effectLst/>
                <a:latin typeface="CMTT10"/>
              </a:rPr>
            </a:br>
            <a:endParaRPr lang="en-US" sz="1100" b="0" i="0" dirty="0">
              <a:solidFill>
                <a:srgbClr val="000000"/>
              </a:solidFill>
              <a:effectLst/>
              <a:latin typeface="CMR10"/>
            </a:endParaRPr>
          </a:p>
          <a:p>
            <a:r>
              <a:rPr lang="en-US" sz="1100" b="0" i="0" dirty="0">
                <a:solidFill>
                  <a:srgbClr val="000000"/>
                </a:solidFill>
                <a:effectLst/>
                <a:latin typeface="CMR10"/>
              </a:rPr>
              <a:t>[2] Abdullah-Al-</a:t>
            </a:r>
            <a:r>
              <a:rPr lang="en-US" sz="1100" b="0" i="0" dirty="0" err="1">
                <a:solidFill>
                  <a:srgbClr val="000000"/>
                </a:solidFill>
                <a:effectLst/>
                <a:latin typeface="CMR10"/>
              </a:rPr>
              <a:t>Zubaer</a:t>
            </a:r>
            <a:r>
              <a:rPr lang="en-US" sz="1100" b="0" i="0" dirty="0">
                <a:solidFill>
                  <a:srgbClr val="000000"/>
                </a:solidFill>
                <a:effectLst/>
                <a:latin typeface="CMR10"/>
              </a:rPr>
              <a:t> Imran, Chao Huang, Hui Tang, Wei Fan, Kenneth M. C. Cheung, Michael To, Zhen Qian, and Demetri </a:t>
            </a:r>
            <a:r>
              <a:rPr lang="en-US" sz="1100" b="0" i="0" dirty="0" err="1">
                <a:solidFill>
                  <a:srgbClr val="000000"/>
                </a:solidFill>
                <a:effectLst/>
                <a:latin typeface="CMR10"/>
              </a:rPr>
              <a:t>Terzopoulos</a:t>
            </a:r>
            <a:r>
              <a:rPr lang="en-US" sz="1100" b="0" i="0" dirty="0">
                <a:solidFill>
                  <a:srgbClr val="000000"/>
                </a:solidFill>
                <a:effectLst/>
                <a:latin typeface="CMR10"/>
              </a:rPr>
              <a:t>. Bipartite distance for shape-aware landmark detection in spinal x-ray images, 2020</a:t>
            </a:r>
            <a:r>
              <a:rPr lang="en-US" sz="1100" dirty="0"/>
              <a:t> </a:t>
            </a:r>
          </a:p>
        </p:txBody>
      </p:sp>
      <p:pic>
        <p:nvPicPr>
          <p:cNvPr id="7" name="Audio 6">
            <a:hlinkClick r:id="" action="ppaction://media"/>
            <a:extLst>
              <a:ext uri="{FF2B5EF4-FFF2-40B4-BE49-F238E27FC236}">
                <a16:creationId xmlns:a16="http://schemas.microsoft.com/office/drawing/2014/main" id="{5331A046-329B-46F6-9183-98A0894ECD7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5341509"/>
      </p:ext>
    </p:extLst>
  </p:cSld>
  <p:clrMapOvr>
    <a:masterClrMapping/>
  </p:clrMapOvr>
  <mc:AlternateContent xmlns:mc="http://schemas.openxmlformats.org/markup-compatibility/2006" xmlns:p14="http://schemas.microsoft.com/office/powerpoint/2010/main">
    <mc:Choice Requires="p14">
      <p:transition spd="slow" p14:dur="2000" advTm="65627"/>
    </mc:Choice>
    <mc:Fallback xmlns="">
      <p:transition spd="slow" advTm="65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6C12-C908-4633-A07F-C21158B75B0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F32D3EE-9DB0-4E7F-BA8B-08A7ED8FA2CC}"/>
              </a:ext>
            </a:extLst>
          </p:cNvPr>
          <p:cNvSpPr>
            <a:spLocks noGrp="1"/>
          </p:cNvSpPr>
          <p:nvPr>
            <p:ph idx="1"/>
          </p:nvPr>
        </p:nvSpPr>
        <p:spPr/>
        <p:txBody>
          <a:bodyPr/>
          <a:lstStyle/>
          <a:p>
            <a:r>
              <a:rPr lang="en-US" dirty="0"/>
              <a:t>We have incorporated Complete Graph Distance (CGD) loss in ResNet-50 and DenseNet-121 model</a:t>
            </a:r>
          </a:p>
          <a:p>
            <a:r>
              <a:rPr lang="en-US" dirty="0"/>
              <a:t>Shape awareness depends on the data being used </a:t>
            </a:r>
          </a:p>
          <a:p>
            <a:r>
              <a:rPr lang="en-US" dirty="0"/>
              <a:t>In future, we can explore CGD loss for a different dataset like spinal X-ray images where the distance structure can be learned </a:t>
            </a:r>
          </a:p>
        </p:txBody>
      </p:sp>
      <p:pic>
        <p:nvPicPr>
          <p:cNvPr id="5" name="Audio 4">
            <a:hlinkClick r:id="" action="ppaction://media"/>
            <a:extLst>
              <a:ext uri="{FF2B5EF4-FFF2-40B4-BE49-F238E27FC236}">
                <a16:creationId xmlns:a16="http://schemas.microsoft.com/office/drawing/2014/main" id="{D274417B-143D-4799-8D07-848CD665AB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0884494"/>
      </p:ext>
    </p:extLst>
  </p:cSld>
  <p:clrMapOvr>
    <a:masterClrMapping/>
  </p:clrMapOvr>
  <mc:AlternateContent xmlns:mc="http://schemas.openxmlformats.org/markup-compatibility/2006" xmlns:p14="http://schemas.microsoft.com/office/powerpoint/2010/main">
    <mc:Choice Requires="p14">
      <p:transition spd="slow" p14:dur="2000" advTm="49189"/>
    </mc:Choice>
    <mc:Fallback xmlns="">
      <p:transition spd="slow" advTm="49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E5D58-352A-459C-8252-DD3E7FA12EB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3DDC76B-0D6C-45C6-8607-0215C07DCCF8}"/>
              </a:ext>
            </a:extLst>
          </p:cNvPr>
          <p:cNvSpPr>
            <a:spLocks noGrp="1"/>
          </p:cNvSpPr>
          <p:nvPr>
            <p:ph idx="1"/>
          </p:nvPr>
        </p:nvSpPr>
        <p:spPr/>
        <p:txBody>
          <a:bodyPr>
            <a:normAutofit lnSpcReduction="10000"/>
          </a:bodyPr>
          <a:lstStyle/>
          <a:p>
            <a:r>
              <a:rPr lang="en-US" dirty="0"/>
              <a:t>Object detection is a challenging problem compared to classification</a:t>
            </a:r>
          </a:p>
          <a:p>
            <a:pPr lvl="1"/>
            <a:r>
              <a:rPr lang="en-US" dirty="0"/>
              <a:t>Localize a human face</a:t>
            </a:r>
          </a:p>
          <a:p>
            <a:r>
              <a:rPr lang="en-US" dirty="0"/>
              <a:t>Facial </a:t>
            </a:r>
            <a:r>
              <a:rPr lang="en-US" dirty="0" err="1"/>
              <a:t>keypoints</a:t>
            </a:r>
            <a:r>
              <a:rPr lang="en-US" dirty="0"/>
              <a:t> detection is a bit different than face detection </a:t>
            </a:r>
          </a:p>
          <a:p>
            <a:pPr lvl="1"/>
            <a:r>
              <a:rPr lang="en-US" dirty="0"/>
              <a:t>Coordinates of nose, lip, eyes, eyebrows, etc.</a:t>
            </a:r>
          </a:p>
          <a:p>
            <a:r>
              <a:rPr lang="en-US" dirty="0"/>
              <a:t>Transfer learning to detect facial </a:t>
            </a:r>
            <a:r>
              <a:rPr lang="en-US" dirty="0" err="1"/>
              <a:t>keypoints</a:t>
            </a:r>
            <a:endParaRPr lang="en-US" dirty="0"/>
          </a:p>
          <a:p>
            <a:pPr lvl="1"/>
            <a:r>
              <a:rPr lang="en-US" dirty="0"/>
              <a:t>Pretrained model, finetune as needed</a:t>
            </a:r>
          </a:p>
          <a:p>
            <a:pPr lvl="1"/>
            <a:r>
              <a:rPr lang="en-US" dirty="0" err="1"/>
              <a:t>ResNet</a:t>
            </a:r>
            <a:r>
              <a:rPr lang="en-US" dirty="0"/>
              <a:t>, </a:t>
            </a:r>
            <a:r>
              <a:rPr lang="en-US" dirty="0" err="1"/>
              <a:t>DenseNet</a:t>
            </a:r>
            <a:r>
              <a:rPr lang="en-US" dirty="0"/>
              <a:t>, etc.</a:t>
            </a:r>
          </a:p>
          <a:p>
            <a:r>
              <a:rPr lang="en-US" dirty="0"/>
              <a:t>MSE loss to penalize the model </a:t>
            </a:r>
          </a:p>
          <a:p>
            <a:pPr lvl="1"/>
            <a:r>
              <a:rPr lang="en-US" dirty="0"/>
              <a:t>Does not have any aware of the shape!</a:t>
            </a:r>
          </a:p>
          <a:p>
            <a:r>
              <a:rPr lang="en-US" dirty="0"/>
              <a:t>Weighted CGD along with MSE </a:t>
            </a:r>
          </a:p>
          <a:p>
            <a:endParaRPr lang="en-US" dirty="0"/>
          </a:p>
          <a:p>
            <a:endParaRPr lang="en-US" dirty="0"/>
          </a:p>
        </p:txBody>
      </p:sp>
      <p:pic>
        <p:nvPicPr>
          <p:cNvPr id="7" name="Audio 6">
            <a:hlinkClick r:id="" action="ppaction://media"/>
            <a:extLst>
              <a:ext uri="{FF2B5EF4-FFF2-40B4-BE49-F238E27FC236}">
                <a16:creationId xmlns:a16="http://schemas.microsoft.com/office/drawing/2014/main" id="{82C5935A-9100-4C3D-B258-E256C39E77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25357600"/>
      </p:ext>
    </p:extLst>
  </p:cSld>
  <p:clrMapOvr>
    <a:masterClrMapping/>
  </p:clrMapOvr>
  <mc:AlternateContent xmlns:mc="http://schemas.openxmlformats.org/markup-compatibility/2006" xmlns:p14="http://schemas.microsoft.com/office/powerpoint/2010/main">
    <mc:Choice Requires="p14">
      <p:transition spd="slow" p14:dur="2000" advTm="166822"/>
    </mc:Choice>
    <mc:Fallback xmlns="">
      <p:transition spd="slow" advTm="166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429F-1CB6-4116-A2A9-EB652771643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B6BAA6EC-D77C-4C69-A44D-BA8B7EC41995}"/>
              </a:ext>
            </a:extLst>
          </p:cNvPr>
          <p:cNvSpPr>
            <a:spLocks noGrp="1"/>
          </p:cNvSpPr>
          <p:nvPr>
            <p:ph idx="1"/>
          </p:nvPr>
        </p:nvSpPr>
        <p:spPr>
          <a:xfrm>
            <a:off x="838200" y="1825625"/>
            <a:ext cx="7717418" cy="4351338"/>
          </a:xfrm>
        </p:spPr>
        <p:txBody>
          <a:bodyPr/>
          <a:lstStyle/>
          <a:p>
            <a:r>
              <a:rPr lang="en-US" dirty="0"/>
              <a:t>Dataset[1]</a:t>
            </a:r>
          </a:p>
          <a:p>
            <a:pPr lvl="1"/>
            <a:r>
              <a:rPr lang="en-US" dirty="0"/>
              <a:t>15 facial </a:t>
            </a:r>
            <a:r>
              <a:rPr lang="en-US" dirty="0" err="1"/>
              <a:t>keypoints</a:t>
            </a:r>
            <a:r>
              <a:rPr lang="en-US" dirty="0"/>
              <a:t> ((</a:t>
            </a:r>
            <a:r>
              <a:rPr lang="en-US" dirty="0" err="1"/>
              <a:t>x,y</a:t>
            </a:r>
            <a:r>
              <a:rPr lang="en-US" dirty="0"/>
              <a:t>) points, 30 features)</a:t>
            </a:r>
          </a:p>
          <a:p>
            <a:pPr lvl="1"/>
            <a:r>
              <a:rPr lang="en-US" dirty="0"/>
              <a:t>7049 training images, 1783 test images</a:t>
            </a:r>
          </a:p>
          <a:p>
            <a:pPr lvl="1"/>
            <a:r>
              <a:rPr lang="en-US" dirty="0"/>
              <a:t>Each image size: 96x96x1 </a:t>
            </a:r>
          </a:p>
          <a:p>
            <a:pPr lvl="1"/>
            <a:r>
              <a:rPr lang="en-US" dirty="0"/>
              <a:t>Left eye center, left eye inner corner, left eye outer corner, right eye center, right eye inner corner, right eye outer corner, left eyebrow inner end, left eyebrow outer end, right eyebrow inner end, right eyebrow outer end, nose tip, mouth center, mouth left corner, mouth right corner</a:t>
            </a:r>
          </a:p>
          <a:p>
            <a:pPr lvl="1"/>
            <a:endParaRPr lang="en-US" dirty="0"/>
          </a:p>
          <a:p>
            <a:pPr lvl="1"/>
            <a:endParaRPr lang="en-US" dirty="0"/>
          </a:p>
        </p:txBody>
      </p:sp>
      <p:sp>
        <p:nvSpPr>
          <p:cNvPr id="5" name="TextBox 4">
            <a:extLst>
              <a:ext uri="{FF2B5EF4-FFF2-40B4-BE49-F238E27FC236}">
                <a16:creationId xmlns:a16="http://schemas.microsoft.com/office/drawing/2014/main" id="{29980148-79E0-4AD6-B80D-6209339418D6}"/>
              </a:ext>
            </a:extLst>
          </p:cNvPr>
          <p:cNvSpPr txBox="1"/>
          <p:nvPr/>
        </p:nvSpPr>
        <p:spPr>
          <a:xfrm>
            <a:off x="1218460" y="6123543"/>
            <a:ext cx="6094520" cy="369332"/>
          </a:xfrm>
          <a:prstGeom prst="rect">
            <a:avLst/>
          </a:prstGeom>
          <a:noFill/>
        </p:spPr>
        <p:txBody>
          <a:bodyPr wrap="square">
            <a:spAutoFit/>
          </a:bodyPr>
          <a:lstStyle/>
          <a:p>
            <a:r>
              <a:rPr lang="en-US" sz="1800" b="0" i="0" dirty="0">
                <a:solidFill>
                  <a:srgbClr val="0000FF"/>
                </a:solidFill>
                <a:effectLst/>
                <a:latin typeface="CMTT10"/>
              </a:rPr>
              <a:t>[1] https://www.kaggle.com/c/facial-keypoints-detection</a:t>
            </a:r>
            <a:endParaRPr lang="en-US" dirty="0"/>
          </a:p>
        </p:txBody>
      </p:sp>
      <p:pic>
        <p:nvPicPr>
          <p:cNvPr id="8" name="Picture 7">
            <a:extLst>
              <a:ext uri="{FF2B5EF4-FFF2-40B4-BE49-F238E27FC236}">
                <a16:creationId xmlns:a16="http://schemas.microsoft.com/office/drawing/2014/main" id="{FB82B6D6-46FB-4D49-84A7-B44D66DC8DFF}"/>
              </a:ext>
            </a:extLst>
          </p:cNvPr>
          <p:cNvPicPr>
            <a:picLocks noChangeAspect="1"/>
          </p:cNvPicPr>
          <p:nvPr/>
        </p:nvPicPr>
        <p:blipFill>
          <a:blip r:embed="rId4"/>
          <a:stretch>
            <a:fillRect/>
          </a:stretch>
        </p:blipFill>
        <p:spPr>
          <a:xfrm>
            <a:off x="8880239" y="1825625"/>
            <a:ext cx="2333951" cy="2543530"/>
          </a:xfrm>
          <a:prstGeom prst="rect">
            <a:avLst/>
          </a:prstGeom>
        </p:spPr>
      </p:pic>
      <p:pic>
        <p:nvPicPr>
          <p:cNvPr id="7" name="Audio 6">
            <a:hlinkClick r:id="" action="ppaction://media"/>
            <a:extLst>
              <a:ext uri="{FF2B5EF4-FFF2-40B4-BE49-F238E27FC236}">
                <a16:creationId xmlns:a16="http://schemas.microsoft.com/office/drawing/2014/main" id="{EF0FF4AB-2308-4E2A-B3E1-6C0C27F96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79379137"/>
      </p:ext>
    </p:extLst>
  </p:cSld>
  <p:clrMapOvr>
    <a:masterClrMapping/>
  </p:clrMapOvr>
  <mc:AlternateContent xmlns:mc="http://schemas.openxmlformats.org/markup-compatibility/2006" xmlns:p14="http://schemas.microsoft.com/office/powerpoint/2010/main">
    <mc:Choice Requires="p14">
      <p:transition spd="slow" p14:dur="2000" advTm="47587"/>
    </mc:Choice>
    <mc:Fallback xmlns="">
      <p:transition spd="slow" advTm="47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730E-E515-4893-B8EC-15D5C2894974}"/>
              </a:ext>
            </a:extLst>
          </p:cNvPr>
          <p:cNvSpPr>
            <a:spLocks noGrp="1"/>
          </p:cNvSpPr>
          <p:nvPr>
            <p:ph type="title"/>
          </p:nvPr>
        </p:nvSpPr>
        <p:spPr/>
        <p:txBody>
          <a:bodyPr/>
          <a:lstStyle/>
          <a:p>
            <a:r>
              <a:rPr lang="en-US" dirty="0"/>
              <a:t>Methodology (cont.)</a:t>
            </a:r>
          </a:p>
        </p:txBody>
      </p:sp>
      <p:sp>
        <p:nvSpPr>
          <p:cNvPr id="3" name="Content Placeholder 2">
            <a:extLst>
              <a:ext uri="{FF2B5EF4-FFF2-40B4-BE49-F238E27FC236}">
                <a16:creationId xmlns:a16="http://schemas.microsoft.com/office/drawing/2014/main" id="{BC33ECCE-C1AB-4510-9CD7-F0102A3FC5BD}"/>
              </a:ext>
            </a:extLst>
          </p:cNvPr>
          <p:cNvSpPr>
            <a:spLocks noGrp="1"/>
          </p:cNvSpPr>
          <p:nvPr>
            <p:ph idx="1"/>
          </p:nvPr>
        </p:nvSpPr>
        <p:spPr/>
        <p:txBody>
          <a:bodyPr/>
          <a:lstStyle/>
          <a:p>
            <a:r>
              <a:rPr lang="en-US" dirty="0"/>
              <a:t>Missing data handling – forward filling</a:t>
            </a:r>
          </a:p>
          <a:p>
            <a:pPr lvl="1"/>
            <a:r>
              <a:rPr lang="en-US" dirty="0"/>
              <a:t>Fill the </a:t>
            </a:r>
            <a:r>
              <a:rPr lang="en-US"/>
              <a:t>missing values </a:t>
            </a:r>
            <a:r>
              <a:rPr lang="en-US" dirty="0"/>
              <a:t>with last observed value</a:t>
            </a:r>
          </a:p>
          <a:p>
            <a:r>
              <a:rPr lang="en-US" dirty="0"/>
              <a:t>Image augmentation – rotation, noise, brightness</a:t>
            </a:r>
          </a:p>
          <a:p>
            <a:r>
              <a:rPr lang="en-US" dirty="0"/>
              <a:t>Transfer learning </a:t>
            </a:r>
          </a:p>
          <a:p>
            <a:pPr lvl="1"/>
            <a:r>
              <a:rPr lang="en-US" dirty="0"/>
              <a:t>Pretrained </a:t>
            </a:r>
            <a:r>
              <a:rPr lang="en-US" dirty="0" err="1"/>
              <a:t>ResNet</a:t>
            </a:r>
            <a:r>
              <a:rPr lang="en-US" dirty="0"/>
              <a:t>, </a:t>
            </a:r>
            <a:r>
              <a:rPr lang="en-US" dirty="0" err="1"/>
              <a:t>DenseNet</a:t>
            </a:r>
            <a:endParaRPr lang="en-US" dirty="0"/>
          </a:p>
          <a:p>
            <a:r>
              <a:rPr lang="en-US" dirty="0"/>
              <a:t>Loss function: Complete Graph Distance (CGD)</a:t>
            </a:r>
          </a:p>
          <a:p>
            <a:endParaRPr lang="en-US" dirty="0"/>
          </a:p>
          <a:p>
            <a:endParaRPr lang="en-US" dirty="0"/>
          </a:p>
        </p:txBody>
      </p:sp>
      <p:pic>
        <p:nvPicPr>
          <p:cNvPr id="6" name="Audio 5">
            <a:hlinkClick r:id="" action="ppaction://media"/>
            <a:extLst>
              <a:ext uri="{FF2B5EF4-FFF2-40B4-BE49-F238E27FC236}">
                <a16:creationId xmlns:a16="http://schemas.microsoft.com/office/drawing/2014/main" id="{3803DE99-379B-4FE5-BE28-45CEA2944C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77622721"/>
      </p:ext>
    </p:extLst>
  </p:cSld>
  <p:clrMapOvr>
    <a:masterClrMapping/>
  </p:clrMapOvr>
  <mc:AlternateContent xmlns:mc="http://schemas.openxmlformats.org/markup-compatibility/2006" xmlns:p14="http://schemas.microsoft.com/office/powerpoint/2010/main">
    <mc:Choice Requires="p14">
      <p:transition spd="slow" p14:dur="2000" advTm="55018"/>
    </mc:Choice>
    <mc:Fallback xmlns="">
      <p:transition spd="slow" advTm="55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35B0-64E9-4B60-91F9-F6D3045C8594}"/>
              </a:ext>
            </a:extLst>
          </p:cNvPr>
          <p:cNvSpPr>
            <a:spLocks noGrp="1"/>
          </p:cNvSpPr>
          <p:nvPr>
            <p:ph type="title"/>
          </p:nvPr>
        </p:nvSpPr>
        <p:spPr/>
        <p:txBody>
          <a:bodyPr/>
          <a:lstStyle/>
          <a:p>
            <a:r>
              <a:rPr lang="en-US" dirty="0"/>
              <a:t>Complete Graph Distance (CGD)</a:t>
            </a:r>
          </a:p>
        </p:txBody>
      </p:sp>
      <p:sp>
        <p:nvSpPr>
          <p:cNvPr id="13" name="Content Placeholder 12">
            <a:extLst>
              <a:ext uri="{FF2B5EF4-FFF2-40B4-BE49-F238E27FC236}">
                <a16:creationId xmlns:a16="http://schemas.microsoft.com/office/drawing/2014/main" id="{2B830EDB-71D7-4F16-9749-2C15C0E59BB6}"/>
              </a:ext>
            </a:extLst>
          </p:cNvPr>
          <p:cNvSpPr>
            <a:spLocks noGrp="1"/>
          </p:cNvSpPr>
          <p:nvPr>
            <p:ph idx="1"/>
          </p:nvPr>
        </p:nvSpPr>
        <p:spPr/>
        <p:txBody>
          <a:bodyPr/>
          <a:lstStyle/>
          <a:p>
            <a:r>
              <a:rPr lang="en-US" dirty="0"/>
              <a:t>Inspired from [2], consider the distance among </a:t>
            </a:r>
            <a:r>
              <a:rPr lang="en-US" dirty="0" err="1"/>
              <a:t>keypoints</a:t>
            </a:r>
            <a:r>
              <a:rPr lang="en-US" dirty="0"/>
              <a:t> along with MSE to learn the structure of the </a:t>
            </a:r>
            <a:r>
              <a:rPr lang="en-US" dirty="0" err="1"/>
              <a:t>keypoints</a:t>
            </a:r>
            <a:endParaRPr lang="en-US" dirty="0"/>
          </a:p>
          <a:p>
            <a:r>
              <a:rPr lang="en-US" dirty="0"/>
              <a:t>Each </a:t>
            </a:r>
            <a:r>
              <a:rPr lang="en-US" dirty="0" err="1"/>
              <a:t>keypoint</a:t>
            </a:r>
            <a:r>
              <a:rPr lang="en-US" dirty="0"/>
              <a:t> is a node in a graph, calculate all possible </a:t>
            </a:r>
            <a:r>
              <a:rPr lang="en-US" dirty="0" err="1"/>
              <a:t>keypoint</a:t>
            </a:r>
            <a:r>
              <a:rPr lang="en-US" dirty="0"/>
              <a:t> distance and take the average</a:t>
            </a:r>
          </a:p>
          <a:p>
            <a:r>
              <a:rPr lang="en-US" i="1" dirty="0">
                <a:latin typeface="Cambria Math" panose="02040503050406030204" pitchFamily="18" charset="0"/>
                <a:ea typeface="Cambria Math" panose="02040503050406030204" pitchFamily="18" charset="0"/>
              </a:rPr>
              <a:t>d</a:t>
            </a:r>
            <a:r>
              <a:rPr lang="en-US" i="1" baseline="-25000" dirty="0">
                <a:latin typeface="Cambria Math" panose="02040503050406030204" pitchFamily="18" charset="0"/>
                <a:ea typeface="Cambria Math" panose="02040503050406030204" pitchFamily="18" charset="0"/>
              </a:rPr>
              <a:t>i</a:t>
            </a:r>
            <a:r>
              <a:rPr lang="en-US" dirty="0"/>
              <a:t> = </a:t>
            </a:r>
            <a:r>
              <a:rPr lang="en-US" dirty="0" err="1"/>
              <a:t>keypoint</a:t>
            </a:r>
            <a:r>
              <a:rPr lang="en-US" dirty="0"/>
              <a:t>, </a:t>
            </a:r>
            <a:r>
              <a:rPr lang="en-US" i="1" dirty="0">
                <a:latin typeface="Cambria Math" panose="02040503050406030204" pitchFamily="18" charset="0"/>
                <a:ea typeface="Cambria Math" panose="02040503050406030204" pitchFamily="18" charset="0"/>
              </a:rPr>
              <a:t>n </a:t>
            </a:r>
            <a:r>
              <a:rPr lang="en-US" dirty="0"/>
              <a:t>= number of </a:t>
            </a:r>
            <a:r>
              <a:rPr lang="en-US" dirty="0" err="1"/>
              <a:t>keypoints</a:t>
            </a:r>
            <a:r>
              <a:rPr lang="en-US" dirty="0"/>
              <a:t>, </a:t>
            </a:r>
            <a:r>
              <a:rPr lang="el-GR" b="0" i="0" dirty="0">
                <a:effectLst/>
                <a:latin typeface="Cambria Math" panose="02040503050406030204" pitchFamily="18" charset="0"/>
                <a:ea typeface="Cambria Math" panose="02040503050406030204" pitchFamily="18" charset="0"/>
              </a:rPr>
              <a:t>α</a:t>
            </a:r>
            <a:r>
              <a:rPr lang="en-US" b="0" i="0" dirty="0">
                <a:effectLst/>
                <a:latin typeface="Cambria Math" panose="02040503050406030204" pitchFamily="18" charset="0"/>
                <a:ea typeface="Cambria Math" panose="02040503050406030204" pitchFamily="18" charset="0"/>
              </a:rPr>
              <a:t> </a:t>
            </a:r>
            <a:r>
              <a:rPr lang="en-US" dirty="0"/>
              <a:t>= 0.01</a:t>
            </a:r>
          </a:p>
        </p:txBody>
      </p:sp>
      <p:pic>
        <p:nvPicPr>
          <p:cNvPr id="14" name="Content Placeholder 8">
            <a:extLst>
              <a:ext uri="{FF2B5EF4-FFF2-40B4-BE49-F238E27FC236}">
                <a16:creationId xmlns:a16="http://schemas.microsoft.com/office/drawing/2014/main" id="{BD934EB4-01EA-4C91-9D24-FF5B70E4A52B}"/>
              </a:ext>
            </a:extLst>
          </p:cNvPr>
          <p:cNvPicPr>
            <a:picLocks noChangeAspect="1"/>
          </p:cNvPicPr>
          <p:nvPr/>
        </p:nvPicPr>
        <p:blipFill>
          <a:blip r:embed="rId4"/>
          <a:stretch>
            <a:fillRect/>
          </a:stretch>
        </p:blipFill>
        <p:spPr>
          <a:xfrm>
            <a:off x="3637217" y="4106487"/>
            <a:ext cx="3659100" cy="1074497"/>
          </a:xfrm>
          <a:prstGeom prst="rect">
            <a:avLst/>
          </a:prstGeom>
        </p:spPr>
      </p:pic>
      <p:pic>
        <p:nvPicPr>
          <p:cNvPr id="15" name="Picture 14">
            <a:extLst>
              <a:ext uri="{FF2B5EF4-FFF2-40B4-BE49-F238E27FC236}">
                <a16:creationId xmlns:a16="http://schemas.microsoft.com/office/drawing/2014/main" id="{2C6C5B04-E2EF-4AB3-A786-07D778199397}"/>
              </a:ext>
            </a:extLst>
          </p:cNvPr>
          <p:cNvPicPr>
            <a:picLocks noChangeAspect="1"/>
          </p:cNvPicPr>
          <p:nvPr/>
        </p:nvPicPr>
        <p:blipFill>
          <a:blip r:embed="rId5"/>
          <a:stretch>
            <a:fillRect/>
          </a:stretch>
        </p:blipFill>
        <p:spPr>
          <a:xfrm>
            <a:off x="4261202" y="5269551"/>
            <a:ext cx="2725509" cy="626721"/>
          </a:xfrm>
          <a:prstGeom prst="rect">
            <a:avLst/>
          </a:prstGeom>
        </p:spPr>
      </p:pic>
      <p:sp>
        <p:nvSpPr>
          <p:cNvPr id="17" name="TextBox 16">
            <a:extLst>
              <a:ext uri="{FF2B5EF4-FFF2-40B4-BE49-F238E27FC236}">
                <a16:creationId xmlns:a16="http://schemas.microsoft.com/office/drawing/2014/main" id="{85507CC1-D03F-424B-9A10-0EE02C893481}"/>
              </a:ext>
            </a:extLst>
          </p:cNvPr>
          <p:cNvSpPr txBox="1"/>
          <p:nvPr/>
        </p:nvSpPr>
        <p:spPr>
          <a:xfrm>
            <a:off x="838200" y="6031210"/>
            <a:ext cx="10797361" cy="923330"/>
          </a:xfrm>
          <a:prstGeom prst="rect">
            <a:avLst/>
          </a:prstGeom>
          <a:noFill/>
        </p:spPr>
        <p:txBody>
          <a:bodyPr wrap="square">
            <a:spAutoFit/>
          </a:bodyPr>
          <a:lstStyle/>
          <a:p>
            <a:r>
              <a:rPr lang="en-US" sz="1800" b="0" i="0" dirty="0">
                <a:solidFill>
                  <a:srgbClr val="000000"/>
                </a:solidFill>
                <a:effectLst/>
                <a:latin typeface="CMR10"/>
              </a:rPr>
              <a:t>[2] Abdullah-Al-</a:t>
            </a:r>
            <a:r>
              <a:rPr lang="en-US" sz="1800" b="0" i="0" dirty="0" err="1">
                <a:solidFill>
                  <a:srgbClr val="000000"/>
                </a:solidFill>
                <a:effectLst/>
                <a:latin typeface="CMR10"/>
              </a:rPr>
              <a:t>Zubaer</a:t>
            </a:r>
            <a:r>
              <a:rPr lang="en-US" sz="1800" b="0" i="0" dirty="0">
                <a:solidFill>
                  <a:srgbClr val="000000"/>
                </a:solidFill>
                <a:effectLst/>
                <a:latin typeface="CMR10"/>
              </a:rPr>
              <a:t> Imran, Chao Huang, Hui Tang, Wei Fan, Kenneth M. C. Cheung, Michael To, Zhen Qian, and Demetri </a:t>
            </a:r>
            <a:r>
              <a:rPr lang="en-US" sz="1800" b="0" i="0" dirty="0" err="1">
                <a:solidFill>
                  <a:srgbClr val="000000"/>
                </a:solidFill>
                <a:effectLst/>
                <a:latin typeface="CMR10"/>
              </a:rPr>
              <a:t>Terzopoulos</a:t>
            </a:r>
            <a:r>
              <a:rPr lang="en-US" sz="1800" b="0" i="0" dirty="0">
                <a:solidFill>
                  <a:srgbClr val="000000"/>
                </a:solidFill>
                <a:effectLst/>
                <a:latin typeface="CMR10"/>
              </a:rPr>
              <a:t>. Bipartite distance for shape-aware landmark detection in spinal x-ray images, 2020</a:t>
            </a:r>
            <a:r>
              <a:rPr lang="en-US" dirty="0"/>
              <a:t> </a:t>
            </a:r>
            <a:br>
              <a:rPr lang="en-US" dirty="0"/>
            </a:br>
            <a:endParaRPr lang="en-US" dirty="0"/>
          </a:p>
        </p:txBody>
      </p:sp>
      <p:pic>
        <p:nvPicPr>
          <p:cNvPr id="4" name="Audio 3">
            <a:hlinkClick r:id="" action="ppaction://media"/>
            <a:extLst>
              <a:ext uri="{FF2B5EF4-FFF2-40B4-BE49-F238E27FC236}">
                <a16:creationId xmlns:a16="http://schemas.microsoft.com/office/drawing/2014/main" id="{EE50255D-BDCC-4F4C-A839-679137FA28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10042688"/>
      </p:ext>
    </p:extLst>
  </p:cSld>
  <p:clrMapOvr>
    <a:masterClrMapping/>
  </p:clrMapOvr>
  <mc:AlternateContent xmlns:mc="http://schemas.openxmlformats.org/markup-compatibility/2006" xmlns:p14="http://schemas.microsoft.com/office/powerpoint/2010/main">
    <mc:Choice Requires="p14">
      <p:transition spd="slow" p14:dur="2000" advTm="97440"/>
    </mc:Choice>
    <mc:Fallback xmlns="">
      <p:transition spd="slow" advTm="97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021D-6148-46EC-A6F0-386F7D338B62}"/>
              </a:ext>
            </a:extLst>
          </p:cNvPr>
          <p:cNvSpPr>
            <a:spLocks noGrp="1"/>
          </p:cNvSpPr>
          <p:nvPr>
            <p:ph type="title"/>
          </p:nvPr>
        </p:nvSpPr>
        <p:spPr/>
        <p:txBody>
          <a:bodyPr/>
          <a:lstStyle/>
          <a:p>
            <a:r>
              <a:rPr lang="en-US" dirty="0"/>
              <a:t>Model Architecture (Resnet-50)[3]</a:t>
            </a:r>
          </a:p>
        </p:txBody>
      </p:sp>
      <p:sp>
        <p:nvSpPr>
          <p:cNvPr id="10" name="Content Placeholder 9">
            <a:extLst>
              <a:ext uri="{FF2B5EF4-FFF2-40B4-BE49-F238E27FC236}">
                <a16:creationId xmlns:a16="http://schemas.microsoft.com/office/drawing/2014/main" id="{1566D044-7C1D-42AA-AC26-D4589B98137D}"/>
              </a:ext>
            </a:extLst>
          </p:cNvPr>
          <p:cNvSpPr>
            <a:spLocks noGrp="1"/>
          </p:cNvSpPr>
          <p:nvPr>
            <p:ph idx="1"/>
          </p:nvPr>
        </p:nvSpPr>
        <p:spPr>
          <a:xfrm>
            <a:off x="838200" y="1825625"/>
            <a:ext cx="6217246" cy="4351338"/>
          </a:xfrm>
        </p:spPr>
        <p:txBody>
          <a:bodyPr/>
          <a:lstStyle/>
          <a:p>
            <a:r>
              <a:rPr lang="en-US" dirty="0"/>
              <a:t>Deep CNN network</a:t>
            </a:r>
          </a:p>
          <a:p>
            <a:r>
              <a:rPr lang="en-US" dirty="0"/>
              <a:t>Skip connections after each 3  convolution layer in ResNet-50 </a:t>
            </a:r>
          </a:p>
          <a:p>
            <a:r>
              <a:rPr lang="en-US" dirty="0"/>
              <a:t>Does not degrade learning</a:t>
            </a:r>
          </a:p>
          <a:p>
            <a:r>
              <a:rPr lang="en-US" dirty="0"/>
              <a:t>Resolves vanishing gradient problem</a:t>
            </a:r>
          </a:p>
          <a:p>
            <a:pPr lvl="1"/>
            <a:r>
              <a:rPr lang="en-US" dirty="0"/>
              <a:t>Gradients flow through the shortcut connections</a:t>
            </a:r>
          </a:p>
        </p:txBody>
      </p:sp>
      <p:pic>
        <p:nvPicPr>
          <p:cNvPr id="7" name="Picture 6" descr="Diagram&#10;&#10;Description automatically generated">
            <a:extLst>
              <a:ext uri="{FF2B5EF4-FFF2-40B4-BE49-F238E27FC236}">
                <a16:creationId xmlns:a16="http://schemas.microsoft.com/office/drawing/2014/main" id="{B17CDA21-80C6-4F77-984E-2CACFA9B0B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5446" y="1493240"/>
            <a:ext cx="4298354" cy="4298354"/>
          </a:xfrm>
          <a:prstGeom prst="rect">
            <a:avLst/>
          </a:prstGeom>
        </p:spPr>
      </p:pic>
      <p:sp>
        <p:nvSpPr>
          <p:cNvPr id="11" name="TextBox 10">
            <a:extLst>
              <a:ext uri="{FF2B5EF4-FFF2-40B4-BE49-F238E27FC236}">
                <a16:creationId xmlns:a16="http://schemas.microsoft.com/office/drawing/2014/main" id="{319D0A7F-5D50-4663-9F12-731DAD2CDD43}"/>
              </a:ext>
            </a:extLst>
          </p:cNvPr>
          <p:cNvSpPr txBox="1"/>
          <p:nvPr/>
        </p:nvSpPr>
        <p:spPr>
          <a:xfrm>
            <a:off x="8372212" y="6123979"/>
            <a:ext cx="2981587" cy="369332"/>
          </a:xfrm>
          <a:prstGeom prst="rect">
            <a:avLst/>
          </a:prstGeom>
          <a:noFill/>
        </p:spPr>
        <p:txBody>
          <a:bodyPr wrap="square" rtlCol="0">
            <a:spAutoFit/>
          </a:bodyPr>
          <a:lstStyle/>
          <a:p>
            <a:r>
              <a:rPr lang="en-US" dirty="0"/>
              <a:t>Figure-1: </a:t>
            </a:r>
            <a:r>
              <a:rPr lang="en-US" dirty="0" err="1"/>
              <a:t>ResNet</a:t>
            </a:r>
            <a:endParaRPr lang="en-US" dirty="0"/>
          </a:p>
        </p:txBody>
      </p:sp>
      <p:sp>
        <p:nvSpPr>
          <p:cNvPr id="13" name="TextBox 12">
            <a:extLst>
              <a:ext uri="{FF2B5EF4-FFF2-40B4-BE49-F238E27FC236}">
                <a16:creationId xmlns:a16="http://schemas.microsoft.com/office/drawing/2014/main" id="{B748E2DA-6AA2-406E-905C-880AE4B01665}"/>
              </a:ext>
            </a:extLst>
          </p:cNvPr>
          <p:cNvSpPr txBox="1"/>
          <p:nvPr/>
        </p:nvSpPr>
        <p:spPr>
          <a:xfrm>
            <a:off x="1095375" y="6330790"/>
            <a:ext cx="6094602" cy="261610"/>
          </a:xfrm>
          <a:prstGeom prst="rect">
            <a:avLst/>
          </a:prstGeom>
          <a:noFill/>
        </p:spPr>
        <p:txBody>
          <a:bodyPr wrap="square">
            <a:spAutoFit/>
          </a:bodyPr>
          <a:lstStyle/>
          <a:p>
            <a:r>
              <a:rPr lang="en-US" sz="1100" dirty="0">
                <a:hlinkClick r:id="rId6"/>
              </a:rPr>
              <a:t>[3] https://iq.opengenus.org/resnet50-architecture/</a:t>
            </a:r>
            <a:endParaRPr lang="en-US" sz="1100" dirty="0"/>
          </a:p>
        </p:txBody>
      </p:sp>
      <p:pic>
        <p:nvPicPr>
          <p:cNvPr id="4" name="Audio 3">
            <a:hlinkClick r:id="" action="ppaction://media"/>
            <a:extLst>
              <a:ext uri="{FF2B5EF4-FFF2-40B4-BE49-F238E27FC236}">
                <a16:creationId xmlns:a16="http://schemas.microsoft.com/office/drawing/2014/main" id="{6365DBFF-E7CF-441E-A3E5-E2D6A687B1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22436740"/>
      </p:ext>
    </p:extLst>
  </p:cSld>
  <p:clrMapOvr>
    <a:masterClrMapping/>
  </p:clrMapOvr>
  <mc:AlternateContent xmlns:mc="http://schemas.openxmlformats.org/markup-compatibility/2006" xmlns:p14="http://schemas.microsoft.com/office/powerpoint/2010/main">
    <mc:Choice Requires="p14">
      <p:transition spd="slow" p14:dur="2000" advTm="45079"/>
    </mc:Choice>
    <mc:Fallback xmlns="">
      <p:transition spd="slow" advTm="45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021D-6148-46EC-A6F0-386F7D338B62}"/>
              </a:ext>
            </a:extLst>
          </p:cNvPr>
          <p:cNvSpPr>
            <a:spLocks noGrp="1"/>
          </p:cNvSpPr>
          <p:nvPr>
            <p:ph type="title"/>
          </p:nvPr>
        </p:nvSpPr>
        <p:spPr/>
        <p:txBody>
          <a:bodyPr/>
          <a:lstStyle/>
          <a:p>
            <a:r>
              <a:rPr lang="en-US" dirty="0"/>
              <a:t>Model Architecture (DenseNet-121) [4]</a:t>
            </a:r>
          </a:p>
        </p:txBody>
      </p:sp>
      <p:sp>
        <p:nvSpPr>
          <p:cNvPr id="10" name="Content Placeholder 9">
            <a:extLst>
              <a:ext uri="{FF2B5EF4-FFF2-40B4-BE49-F238E27FC236}">
                <a16:creationId xmlns:a16="http://schemas.microsoft.com/office/drawing/2014/main" id="{1566D044-7C1D-42AA-AC26-D4589B98137D}"/>
              </a:ext>
            </a:extLst>
          </p:cNvPr>
          <p:cNvSpPr>
            <a:spLocks noGrp="1"/>
          </p:cNvSpPr>
          <p:nvPr>
            <p:ph idx="1"/>
          </p:nvPr>
        </p:nvSpPr>
        <p:spPr>
          <a:xfrm>
            <a:off x="838200" y="1825625"/>
            <a:ext cx="6892636" cy="4351338"/>
          </a:xfrm>
        </p:spPr>
        <p:txBody>
          <a:bodyPr/>
          <a:lstStyle/>
          <a:p>
            <a:r>
              <a:rPr lang="en-US" dirty="0"/>
              <a:t>Connections from all previous layers</a:t>
            </a:r>
          </a:p>
          <a:p>
            <a:r>
              <a:rPr lang="en-US" dirty="0"/>
              <a:t>Inputs of each layers contains feature maps from all previous layers</a:t>
            </a:r>
          </a:p>
          <a:p>
            <a:pPr lvl="1"/>
            <a:r>
              <a:rPr lang="en-US" dirty="0"/>
              <a:t>Feature re-use</a:t>
            </a:r>
          </a:p>
          <a:p>
            <a:pPr lvl="1"/>
            <a:r>
              <a:rPr lang="en-US" dirty="0"/>
              <a:t>Fewer parameters</a:t>
            </a:r>
          </a:p>
          <a:p>
            <a:pPr marL="457200" lvl="1" indent="0">
              <a:buNone/>
            </a:pPr>
            <a:endParaRPr lang="en-US" dirty="0"/>
          </a:p>
        </p:txBody>
      </p:sp>
      <p:pic>
        <p:nvPicPr>
          <p:cNvPr id="5" name="Content Placeholder 4" descr="Diagram, engineering drawing&#10;&#10;Description automatically generated">
            <a:extLst>
              <a:ext uri="{FF2B5EF4-FFF2-40B4-BE49-F238E27FC236}">
                <a16:creationId xmlns:a16="http://schemas.microsoft.com/office/drawing/2014/main" id="{FEEE6CE5-B8CE-4848-86F0-757A8D17AF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4301" y="1951111"/>
            <a:ext cx="4223872" cy="2955778"/>
          </a:xfrm>
          <a:prstGeom prst="rect">
            <a:avLst/>
          </a:prstGeom>
        </p:spPr>
      </p:pic>
      <p:sp>
        <p:nvSpPr>
          <p:cNvPr id="8" name="TextBox 7">
            <a:extLst>
              <a:ext uri="{FF2B5EF4-FFF2-40B4-BE49-F238E27FC236}">
                <a16:creationId xmlns:a16="http://schemas.microsoft.com/office/drawing/2014/main" id="{8AA70175-BAE8-4755-ACED-F5044A52F803}"/>
              </a:ext>
            </a:extLst>
          </p:cNvPr>
          <p:cNvSpPr txBox="1"/>
          <p:nvPr/>
        </p:nvSpPr>
        <p:spPr>
          <a:xfrm>
            <a:off x="1092666" y="6181095"/>
            <a:ext cx="9418740" cy="261610"/>
          </a:xfrm>
          <a:prstGeom prst="rect">
            <a:avLst/>
          </a:prstGeom>
          <a:noFill/>
        </p:spPr>
        <p:txBody>
          <a:bodyPr wrap="square">
            <a:spAutoFit/>
          </a:bodyPr>
          <a:lstStyle/>
          <a:p>
            <a:r>
              <a:rPr lang="en-US" sz="1100" dirty="0">
                <a:hlinkClick r:id="rId5"/>
              </a:rPr>
              <a:t>[4] https://towardsdatascience.com/understanding-and-visualizing-densenets-7f688092391a</a:t>
            </a:r>
            <a:endParaRPr lang="en-US" sz="1100" dirty="0"/>
          </a:p>
        </p:txBody>
      </p:sp>
      <p:pic>
        <p:nvPicPr>
          <p:cNvPr id="4" name="Audio 3">
            <a:hlinkClick r:id="" action="ppaction://media"/>
            <a:extLst>
              <a:ext uri="{FF2B5EF4-FFF2-40B4-BE49-F238E27FC236}">
                <a16:creationId xmlns:a16="http://schemas.microsoft.com/office/drawing/2014/main" id="{B17A6826-3C48-4F84-B6C6-57F92107C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22645467"/>
      </p:ext>
    </p:extLst>
  </p:cSld>
  <p:clrMapOvr>
    <a:masterClrMapping/>
  </p:clrMapOvr>
  <mc:AlternateContent xmlns:mc="http://schemas.openxmlformats.org/markup-compatibility/2006" xmlns:p14="http://schemas.microsoft.com/office/powerpoint/2010/main">
    <mc:Choice Requires="p14">
      <p:transition spd="slow" p14:dur="2000" advTm="39483"/>
    </mc:Choice>
    <mc:Fallback xmlns="">
      <p:transition spd="slow" advTm="39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2628-05A5-4EF5-9641-52BABD77E03F}"/>
              </a:ext>
            </a:extLst>
          </p:cNvPr>
          <p:cNvSpPr>
            <a:spLocks noGrp="1"/>
          </p:cNvSpPr>
          <p:nvPr>
            <p:ph type="title"/>
          </p:nvPr>
        </p:nvSpPr>
        <p:spPr/>
        <p:txBody>
          <a:bodyPr/>
          <a:lstStyle/>
          <a:p>
            <a:r>
              <a:rPr lang="en-US" dirty="0"/>
              <a:t>Experimental Setup [5]</a:t>
            </a:r>
          </a:p>
        </p:txBody>
      </p:sp>
      <p:sp>
        <p:nvSpPr>
          <p:cNvPr id="3" name="Content Placeholder 2">
            <a:extLst>
              <a:ext uri="{FF2B5EF4-FFF2-40B4-BE49-F238E27FC236}">
                <a16:creationId xmlns:a16="http://schemas.microsoft.com/office/drawing/2014/main" id="{3F18DAFE-0A6E-4D8E-AB01-8EB119B7503A}"/>
              </a:ext>
            </a:extLst>
          </p:cNvPr>
          <p:cNvSpPr>
            <a:spLocks noGrp="1"/>
          </p:cNvSpPr>
          <p:nvPr>
            <p:ph idx="1"/>
          </p:nvPr>
        </p:nvSpPr>
        <p:spPr/>
        <p:txBody>
          <a:bodyPr/>
          <a:lstStyle/>
          <a:p>
            <a:r>
              <a:rPr lang="en-US" dirty="0"/>
              <a:t>Pretrained ResNet-50 and DenseNet-121 </a:t>
            </a:r>
          </a:p>
          <a:p>
            <a:r>
              <a:rPr lang="en-US" dirty="0"/>
              <a:t>With and without image augmentation </a:t>
            </a:r>
          </a:p>
          <a:p>
            <a:r>
              <a:rPr lang="en-US" dirty="0"/>
              <a:t>Batch size = 64</a:t>
            </a:r>
          </a:p>
          <a:p>
            <a:r>
              <a:rPr lang="en-US" dirty="0"/>
              <a:t>Decaying learning rate factor = 0.7</a:t>
            </a:r>
          </a:p>
          <a:p>
            <a:r>
              <a:rPr lang="en-US" dirty="0"/>
              <a:t>Number of epochs = 200</a:t>
            </a:r>
          </a:p>
          <a:p>
            <a:r>
              <a:rPr lang="en-US" dirty="0"/>
              <a:t>Optimizer = Adam</a:t>
            </a:r>
          </a:p>
        </p:txBody>
      </p:sp>
      <p:sp>
        <p:nvSpPr>
          <p:cNvPr id="5" name="TextBox 4">
            <a:extLst>
              <a:ext uri="{FF2B5EF4-FFF2-40B4-BE49-F238E27FC236}">
                <a16:creationId xmlns:a16="http://schemas.microsoft.com/office/drawing/2014/main" id="{3B76196A-4CB5-4CE7-A867-EFC2B1703BE9}"/>
              </a:ext>
            </a:extLst>
          </p:cNvPr>
          <p:cNvSpPr txBox="1"/>
          <p:nvPr/>
        </p:nvSpPr>
        <p:spPr>
          <a:xfrm>
            <a:off x="838200" y="6362070"/>
            <a:ext cx="6093228" cy="261610"/>
          </a:xfrm>
          <a:prstGeom prst="rect">
            <a:avLst/>
          </a:prstGeom>
          <a:noFill/>
        </p:spPr>
        <p:txBody>
          <a:bodyPr wrap="square">
            <a:spAutoFit/>
          </a:bodyPr>
          <a:lstStyle/>
          <a:p>
            <a:r>
              <a:rPr lang="fr-FR" sz="1100" dirty="0">
                <a:hlinkClick r:id="rId4"/>
              </a:rPr>
              <a:t>[5] https://www.kaggle.com/lqdisme/facial-keypoint-detection-cnn-augmentation</a:t>
            </a:r>
            <a:endParaRPr lang="en-US" sz="1100" dirty="0"/>
          </a:p>
        </p:txBody>
      </p:sp>
      <p:pic>
        <p:nvPicPr>
          <p:cNvPr id="6" name="Audio 5">
            <a:hlinkClick r:id="" action="ppaction://media"/>
            <a:extLst>
              <a:ext uri="{FF2B5EF4-FFF2-40B4-BE49-F238E27FC236}">
                <a16:creationId xmlns:a16="http://schemas.microsoft.com/office/drawing/2014/main" id="{56B7B37F-1A11-4DAA-8064-85A036B8EC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00111909"/>
      </p:ext>
    </p:extLst>
  </p:cSld>
  <p:clrMapOvr>
    <a:masterClrMapping/>
  </p:clrMapOvr>
  <mc:AlternateContent xmlns:mc="http://schemas.openxmlformats.org/markup-compatibility/2006" xmlns:p14="http://schemas.microsoft.com/office/powerpoint/2010/main">
    <mc:Choice Requires="p14">
      <p:transition spd="slow" p14:dur="2000" advTm="21929"/>
    </mc:Choice>
    <mc:Fallback xmlns="">
      <p:transition spd="slow" advTm="21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9CDE-F487-43A7-AC44-BCDB3A5619C2}"/>
              </a:ext>
            </a:extLst>
          </p:cNvPr>
          <p:cNvSpPr>
            <a:spLocks noGrp="1"/>
          </p:cNvSpPr>
          <p:nvPr>
            <p:ph type="title"/>
          </p:nvPr>
        </p:nvSpPr>
        <p:spPr/>
        <p:txBody>
          <a:bodyPr/>
          <a:lstStyle/>
          <a:p>
            <a:r>
              <a:rPr lang="en-US" dirty="0"/>
              <a:t>Image Augmentation</a:t>
            </a:r>
          </a:p>
        </p:txBody>
      </p:sp>
      <p:sp>
        <p:nvSpPr>
          <p:cNvPr id="3" name="Content Placeholder 2">
            <a:extLst>
              <a:ext uri="{FF2B5EF4-FFF2-40B4-BE49-F238E27FC236}">
                <a16:creationId xmlns:a16="http://schemas.microsoft.com/office/drawing/2014/main" id="{27972EE6-C78E-494E-9437-64D405B41F22}"/>
              </a:ext>
            </a:extLst>
          </p:cNvPr>
          <p:cNvSpPr>
            <a:spLocks noGrp="1"/>
          </p:cNvSpPr>
          <p:nvPr>
            <p:ph idx="1"/>
          </p:nvPr>
        </p:nvSpPr>
        <p:spPr/>
        <p:txBody>
          <a:bodyPr/>
          <a:lstStyle/>
          <a:p>
            <a:r>
              <a:rPr lang="en-US" dirty="0"/>
              <a:t>Rotation: 20° and - 20°</a:t>
            </a:r>
          </a:p>
          <a:p>
            <a:r>
              <a:rPr lang="en-US" dirty="0"/>
              <a:t>Noise: Random normal noise with mean=0, variance=0.1</a:t>
            </a:r>
          </a:p>
          <a:p>
            <a:r>
              <a:rPr lang="en-US" dirty="0"/>
              <a:t>Brightness: +/- 50% </a:t>
            </a:r>
          </a:p>
        </p:txBody>
      </p:sp>
      <p:pic>
        <p:nvPicPr>
          <p:cNvPr id="4" name="Picture 3">
            <a:extLst>
              <a:ext uri="{FF2B5EF4-FFF2-40B4-BE49-F238E27FC236}">
                <a16:creationId xmlns:a16="http://schemas.microsoft.com/office/drawing/2014/main" id="{FA3A810C-8CA9-44B6-A528-89717F4541ED}"/>
              </a:ext>
            </a:extLst>
          </p:cNvPr>
          <p:cNvPicPr>
            <a:picLocks noChangeAspect="1"/>
          </p:cNvPicPr>
          <p:nvPr/>
        </p:nvPicPr>
        <p:blipFill>
          <a:blip r:embed="rId4"/>
          <a:stretch>
            <a:fillRect/>
          </a:stretch>
        </p:blipFill>
        <p:spPr>
          <a:xfrm>
            <a:off x="1151356" y="3873160"/>
            <a:ext cx="2381582" cy="2438740"/>
          </a:xfrm>
          <a:prstGeom prst="rect">
            <a:avLst/>
          </a:prstGeom>
        </p:spPr>
      </p:pic>
      <p:pic>
        <p:nvPicPr>
          <p:cNvPr id="5" name="Picture 4">
            <a:extLst>
              <a:ext uri="{FF2B5EF4-FFF2-40B4-BE49-F238E27FC236}">
                <a16:creationId xmlns:a16="http://schemas.microsoft.com/office/drawing/2014/main" id="{D5B24014-984E-4ABB-A153-927F23817F79}"/>
              </a:ext>
            </a:extLst>
          </p:cNvPr>
          <p:cNvPicPr>
            <a:picLocks noChangeAspect="1"/>
          </p:cNvPicPr>
          <p:nvPr/>
        </p:nvPicPr>
        <p:blipFill>
          <a:blip r:embed="rId5"/>
          <a:stretch>
            <a:fillRect/>
          </a:stretch>
        </p:blipFill>
        <p:spPr>
          <a:xfrm>
            <a:off x="4193334" y="3761349"/>
            <a:ext cx="2457793" cy="2562583"/>
          </a:xfrm>
          <a:prstGeom prst="rect">
            <a:avLst/>
          </a:prstGeom>
        </p:spPr>
      </p:pic>
      <p:pic>
        <p:nvPicPr>
          <p:cNvPr id="6" name="Picture 5">
            <a:extLst>
              <a:ext uri="{FF2B5EF4-FFF2-40B4-BE49-F238E27FC236}">
                <a16:creationId xmlns:a16="http://schemas.microsoft.com/office/drawing/2014/main" id="{EE6F2EB6-268D-4501-8E2D-0558CE4B7949}"/>
              </a:ext>
            </a:extLst>
          </p:cNvPr>
          <p:cNvPicPr>
            <a:picLocks noChangeAspect="1"/>
          </p:cNvPicPr>
          <p:nvPr/>
        </p:nvPicPr>
        <p:blipFill>
          <a:blip r:embed="rId6"/>
          <a:stretch>
            <a:fillRect/>
          </a:stretch>
        </p:blipFill>
        <p:spPr>
          <a:xfrm>
            <a:off x="7311523" y="3837065"/>
            <a:ext cx="2372056" cy="2505425"/>
          </a:xfrm>
          <a:prstGeom prst="rect">
            <a:avLst/>
          </a:prstGeom>
        </p:spPr>
      </p:pic>
      <p:sp>
        <p:nvSpPr>
          <p:cNvPr id="8" name="Rectangle 7">
            <a:extLst>
              <a:ext uri="{FF2B5EF4-FFF2-40B4-BE49-F238E27FC236}">
                <a16:creationId xmlns:a16="http://schemas.microsoft.com/office/drawing/2014/main" id="{8818BF5B-0802-4D8A-9503-6E064B45E8AD}"/>
              </a:ext>
            </a:extLst>
          </p:cNvPr>
          <p:cNvSpPr/>
          <p:nvPr/>
        </p:nvSpPr>
        <p:spPr>
          <a:xfrm>
            <a:off x="1439918" y="3810969"/>
            <a:ext cx="788276" cy="26161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spAutoFit/>
          </a:bodyPr>
          <a:lstStyle/>
          <a:p>
            <a:pPr algn="ctr"/>
            <a:r>
              <a:rPr lang="en-US" sz="1100" dirty="0">
                <a:solidFill>
                  <a:schemeClr val="tx1"/>
                </a:solidFill>
              </a:rPr>
              <a:t>Brightness</a:t>
            </a:r>
          </a:p>
        </p:txBody>
      </p:sp>
      <p:pic>
        <p:nvPicPr>
          <p:cNvPr id="10" name="Audio 9">
            <a:hlinkClick r:id="" action="ppaction://media"/>
            <a:extLst>
              <a:ext uri="{FF2B5EF4-FFF2-40B4-BE49-F238E27FC236}">
                <a16:creationId xmlns:a16="http://schemas.microsoft.com/office/drawing/2014/main" id="{288BE68D-EE23-4CB3-9B1B-74EF4177B4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09909913"/>
      </p:ext>
    </p:extLst>
  </p:cSld>
  <p:clrMapOvr>
    <a:masterClrMapping/>
  </p:clrMapOvr>
  <mc:AlternateContent xmlns:mc="http://schemas.openxmlformats.org/markup-compatibility/2006" xmlns:p14="http://schemas.microsoft.com/office/powerpoint/2010/main">
    <mc:Choice Requires="p14">
      <p:transition spd="slow" p14:dur="2000" advTm="20002"/>
    </mc:Choice>
    <mc:Fallback xmlns="">
      <p:transition spd="slow" advTm="20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726</Words>
  <Application>Microsoft Office PowerPoint</Application>
  <PresentationFormat>Widescreen</PresentationFormat>
  <Paragraphs>93</Paragraphs>
  <Slides>17</Slides>
  <Notes>1</Notes>
  <HiddenSlides>0</HiddenSlides>
  <MMClips>17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Cambria Math</vt:lpstr>
      <vt:lpstr>CMBX12</vt:lpstr>
      <vt:lpstr>CMR10</vt:lpstr>
      <vt:lpstr>CMTT10</vt:lpstr>
      <vt:lpstr>Office Theme</vt:lpstr>
      <vt:lpstr>Complete Graph Distance (CGD) in Facial Keypoint Detection using Deep Learning  </vt:lpstr>
      <vt:lpstr>Introduction</vt:lpstr>
      <vt:lpstr>Methodology</vt:lpstr>
      <vt:lpstr>Methodology (cont.)</vt:lpstr>
      <vt:lpstr>Complete Graph Distance (CGD)</vt:lpstr>
      <vt:lpstr>Model Architecture (Resnet-50)[3]</vt:lpstr>
      <vt:lpstr>Model Architecture (DenseNet-121) [4]</vt:lpstr>
      <vt:lpstr>Experimental Setup [5]</vt:lpstr>
      <vt:lpstr>Image Augmentation</vt:lpstr>
      <vt:lpstr>Results</vt:lpstr>
      <vt:lpstr>Results (cont.)</vt:lpstr>
      <vt:lpstr>Results</vt:lpstr>
      <vt:lpstr>Results (cont.)</vt:lpstr>
      <vt:lpstr>Prediction: MSE vs CGD (ResNet-50)</vt:lpstr>
      <vt:lpstr>Prediction: MSE vs CGD (DenseNet-121)</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Complete Graph Distance (CGD) in Facial Keypoint Detection using Deep Learning</dc:title>
  <dc:creator>Hosneara Ahmed (hahmed1)</dc:creator>
  <cp:lastModifiedBy>Hosneara Ahmed (hahmed1)</cp:lastModifiedBy>
  <cp:revision>23</cp:revision>
  <dcterms:created xsi:type="dcterms:W3CDTF">2021-12-06T23:44:57Z</dcterms:created>
  <dcterms:modified xsi:type="dcterms:W3CDTF">2021-12-07T17:58:03Z</dcterms:modified>
</cp:coreProperties>
</file>